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2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2" r:id="rId1"/>
    <p:sldMasterId id="2147483660" r:id="rId2"/>
    <p:sldMasterId id="2147483672" r:id="rId3"/>
    <p:sldMasterId id="2147483696" r:id="rId4"/>
    <p:sldMasterId id="2147483684" r:id="rId5"/>
    <p:sldMasterId id="2147483708" r:id="rId6"/>
    <p:sldMasterId id="2147483720" r:id="rId7"/>
    <p:sldMasterId id="2147483648" r:id="rId8"/>
  </p:sldMasterIdLst>
  <p:notesMasterIdLst>
    <p:notesMasterId r:id="rId77"/>
  </p:notesMasterIdLst>
  <p:sldIdLst>
    <p:sldId id="256" r:id="rId9"/>
    <p:sldId id="258" r:id="rId10"/>
    <p:sldId id="261" r:id="rId11"/>
    <p:sldId id="264" r:id="rId12"/>
    <p:sldId id="283" r:id="rId13"/>
    <p:sldId id="324" r:id="rId14"/>
    <p:sldId id="325" r:id="rId15"/>
    <p:sldId id="284" r:id="rId16"/>
    <p:sldId id="285" r:id="rId17"/>
    <p:sldId id="286" r:id="rId18"/>
    <p:sldId id="287" r:id="rId19"/>
    <p:sldId id="297" r:id="rId20"/>
    <p:sldId id="299" r:id="rId21"/>
    <p:sldId id="298" r:id="rId22"/>
    <p:sldId id="300" r:id="rId23"/>
    <p:sldId id="288" r:id="rId24"/>
    <p:sldId id="290" r:id="rId25"/>
    <p:sldId id="291" r:id="rId26"/>
    <p:sldId id="301" r:id="rId27"/>
    <p:sldId id="302" r:id="rId28"/>
    <p:sldId id="289" r:id="rId29"/>
    <p:sldId id="292" r:id="rId30"/>
    <p:sldId id="293" r:id="rId31"/>
    <p:sldId id="294" r:id="rId32"/>
    <p:sldId id="295" r:id="rId33"/>
    <p:sldId id="296" r:id="rId34"/>
    <p:sldId id="303" r:id="rId35"/>
    <p:sldId id="304" r:id="rId36"/>
    <p:sldId id="305" r:id="rId37"/>
    <p:sldId id="307" r:id="rId38"/>
    <p:sldId id="308" r:id="rId39"/>
    <p:sldId id="310" r:id="rId40"/>
    <p:sldId id="327" r:id="rId41"/>
    <p:sldId id="328" r:id="rId42"/>
    <p:sldId id="348" r:id="rId43"/>
    <p:sldId id="311" r:id="rId44"/>
    <p:sldId id="312" r:id="rId45"/>
    <p:sldId id="313" r:id="rId46"/>
    <p:sldId id="314" r:id="rId47"/>
    <p:sldId id="343" r:id="rId48"/>
    <p:sldId id="315" r:id="rId49"/>
    <p:sldId id="316" r:id="rId50"/>
    <p:sldId id="317" r:id="rId51"/>
    <p:sldId id="318" r:id="rId52"/>
    <p:sldId id="330" r:id="rId53"/>
    <p:sldId id="332" r:id="rId54"/>
    <p:sldId id="333" r:id="rId55"/>
    <p:sldId id="334" r:id="rId56"/>
    <p:sldId id="331" r:id="rId57"/>
    <p:sldId id="335" r:id="rId58"/>
    <p:sldId id="336" r:id="rId59"/>
    <p:sldId id="337" r:id="rId60"/>
    <p:sldId id="338" r:id="rId61"/>
    <p:sldId id="339" r:id="rId62"/>
    <p:sldId id="340" r:id="rId63"/>
    <p:sldId id="341" r:id="rId64"/>
    <p:sldId id="342" r:id="rId65"/>
    <p:sldId id="344" r:id="rId66"/>
    <p:sldId id="345" r:id="rId67"/>
    <p:sldId id="346" r:id="rId68"/>
    <p:sldId id="350" r:id="rId69"/>
    <p:sldId id="319" r:id="rId70"/>
    <p:sldId id="320" r:id="rId71"/>
    <p:sldId id="347" r:id="rId72"/>
    <p:sldId id="351" r:id="rId73"/>
    <p:sldId id="321" r:id="rId74"/>
    <p:sldId id="322" r:id="rId75"/>
    <p:sldId id="282" r:id="rId7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00"/>
    <a:srgbClr val="DA291C"/>
    <a:srgbClr val="333F48"/>
    <a:srgbClr val="FFCD00"/>
    <a:srgbClr val="FF6201"/>
    <a:srgbClr val="009BB7"/>
    <a:srgbClr val="D52B1E"/>
    <a:srgbClr val="454E53"/>
    <a:srgbClr val="FECB00"/>
    <a:srgbClr val="4BAC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7" autoAdjust="0"/>
    <p:restoredTop sz="93408" autoAdjust="0"/>
  </p:normalViewPr>
  <p:slideViewPr>
    <p:cSldViewPr snapToGrid="0">
      <p:cViewPr varScale="1">
        <p:scale>
          <a:sx n="78" d="100"/>
          <a:sy n="78" d="100"/>
        </p:scale>
        <p:origin x="426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1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customXml" Target="../customXml/item3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82" Type="http://schemas.openxmlformats.org/officeDocument/2006/relationships/customXml" Target="../customXml/item1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51E60D-0CFB-4D60-9B09-8D2DB97704FB}" type="datetimeFigureOut">
              <a:rPr lang="es-ES" smtClean="0"/>
              <a:t>19/11/2025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BE2F4-AAD8-4A6B-8E13-A4C893229F81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17211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2F9BC9-8E3F-4E60-874E-17CBB4558C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C5A7C2-41D4-4B93-B2F1-DB74BFC06F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196C08C-0457-4059-87FF-C199EA4A7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8BE819-6427-499B-A21B-1836475CF5DE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5FC57A-050C-4A8D-89B3-F5379FE36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F584D5-CF06-4251-BD26-E29E1AB79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66FA-01C2-4FFE-843F-88AA6F55EBA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81746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A4FCFB-52B3-4D84-B172-BC893FED3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907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0D8C9A-0857-4DF9-B54E-0E1684BC0D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17FB80-520D-48AA-BD9E-F192FF2718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A57A63-214A-4934-B7CD-6EC1961663DB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E8EB8B-0F39-454E-B457-EEDCEC953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BBC4C8-9526-4BDB-837F-7F9FF08B2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66FA-01C2-4FFE-843F-88AA6F55EBA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97339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99CF2FC-4A2C-4ABD-9894-F50EC316FB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2803973-39E5-4CFC-8312-8F68DA3BAB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A50524C-DDE3-4488-B8CB-4E2F32A22B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E8A894-3C9A-4C99-8150-25007871EC23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D9C491B-CF89-4710-BEE4-34167BC10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BFEC68-7ECF-41C2-ABE0-ADC28F00E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66FA-01C2-4FFE-843F-88AA6F55EBA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3504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1BFF22-E48F-489D-8310-5F629C89BD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557F300-CD91-4E2B-B9F7-1D83C84A49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9284FD-8B31-4360-9D6E-3FAC06540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5DB61-7FDD-4AC8-823B-34467494ADFE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668916-84DD-4C4A-A97C-C75D2B70F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E570B18-9ABD-486B-90C4-F2F7E41A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1AEE4B-713B-4173-944D-87D88640DBF7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87254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D7A516-3232-4B6E-9453-77AE01E30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73B632-D794-43CD-BA2B-C6B8AA474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6C4688-B883-4505-BDCB-C20BE070D8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1C24C7-3C79-4D45-8371-850177A0F960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E8938A-FADD-44F7-9AF3-264B0DDDF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3569D8-9373-4B04-ABC3-CE8740C93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1AEE4B-713B-4173-944D-87D88640DBF7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247137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4482D3-C6F0-43C6-AD76-F67A64229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253F9CA-0CD2-46C3-B40D-269CE82A49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A51EEF-EA0F-4FB1-B3AF-6CE6EDBB0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6A9AFD-B2BD-4BC5-98B4-3360D40B606F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1DF1BDB-8778-4BFA-BF1C-32C8DD328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DF1B2A-1378-43F2-8162-C6D7C608D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1AEE4B-713B-4173-944D-87D88640DBF7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62398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AE21FE-0A95-4109-9B8D-DC7148C0B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BD0510-314D-4CAB-8C1F-C5B99E139A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ED6EE20-0B0B-46A1-9896-861BB3B753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ECD667D-B703-4D8C-B61C-413B290395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2A7633-D33B-4EFB-A227-4E84D9A01014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F96393F-DE29-4A4E-B101-22D6C5CCC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ED11436-F540-4671-885A-3B6767809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1AEE4B-713B-4173-944D-87D88640DBF7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41316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DF2122-8174-4FE5-BD95-246CC0032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ED8FEFB-572C-4F98-8916-2F7997DFF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0C57346-7531-42B7-8509-ED6FA54F3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0F21FE4-4888-4FD2-9AC2-B1D635D94D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0C26966-551E-4EF5-8844-05B0133FC9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3AFEB88-4BB6-4CA5-BCDE-A89D5B0163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8A16-A997-4178-AB70-E4E3C0A31253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B6D5041-BAD3-45C1-95F2-89845A13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B24E028-8FD1-4541-9A6B-06319AE50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1AEE4B-713B-4173-944D-87D88640DBF7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4795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13D5F6-50DE-49B9-89A5-510042E4D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7C7D1CE-3B42-4BC6-823E-C4A5142B1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F055D-A74D-4CAD-88DD-3F669494EBED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361487A-CDB2-4971-AEB1-0ED0E37FB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2009554-F10C-48E8-8E10-B325C46C9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1AEE4B-713B-4173-944D-87D88640DBF7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605444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1BE2EC2-C140-427C-BB9A-FC12627F7E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1F8EC-ECD7-4951-A7F3-A601C88C4301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F8B62EA-CD11-411C-8E01-CD71F3C2C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2370572-F4E6-45A5-AC76-0C08740BE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1AEE4B-713B-4173-944D-87D88640DBF7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161598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B8F7AD-5A16-49DB-ACBE-9C03C1EA6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9C023C-B8FC-409C-8D8E-F8A6D6EAF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507D8C2-8575-4E3C-AEA9-32D788857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C0A823E-FAD3-496C-9944-C78DE698D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D765FC-E679-4DA6-9984-2BD7A8F04472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D2C5F1-7482-4D67-B042-ECEB59DC3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62C51B5-BDAE-48B5-93EA-7F60C9EDA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1AEE4B-713B-4173-944D-87D88640DBF7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14505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2B300B-8D28-42CE-9511-45D24147C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907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57ABF1-CB70-4ED4-AB60-DA6D0BDB3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1E4A6FE-CE85-4640-8726-6889BC6F25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841941-0E6E-4D12-81D1-4A25026C2283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3D9E25-E593-48A7-B5F2-6FC887A7A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2D27BD-B94C-42ED-AFC2-BE4635F2A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66FA-01C2-4FFE-843F-88AA6F55EBA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276917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329332-12DB-4D5B-9F65-F920272B2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05699ED-64F8-4FAB-A1C9-D905124652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59B43E3-B64E-429F-9491-149558572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68A301E-1F17-4625-A7AB-1D97F2BDD4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EBD57-073A-426E-A7FB-651BAFEE790C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E266D36-0B89-4245-A539-55E159A0F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514041D-992F-4F27-901C-63246318B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1AEE4B-713B-4173-944D-87D88640DBF7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281346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EB4F45-1FB1-436A-9F23-E62C93C7F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BA1C98A-3E92-448C-8164-AF749547CA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5CE016-E4F9-46BF-AEE9-7EB06234BB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621EC9-470A-4206-9971-9239A41EF608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9C53EF-03D7-4FE4-A31C-3681739E3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1C5316-B64B-4139-A845-91825FB77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1AEE4B-713B-4173-944D-87D88640DBF7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83817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48A9434-8BF9-4121-89CE-56C4185AC4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F3B885E-3A6B-400A-BBC3-0B2B378C22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809847-A0DA-44BA-B48E-90AB8163D2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278BD-6719-4CCD-B545-85AEEB157B48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15AA48-70F6-46FD-9991-FEB7C217B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C9F674F-DD18-4446-9896-3CF0BDB66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1AEE4B-713B-4173-944D-87D88640DBF7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950492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F18F91-32CE-444C-B858-5A178E2433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BA1EEE9-3F4B-4556-AFFF-693A77A508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ACACC4-F1C0-455C-9B4E-78BC9E0BFD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9BE0B6-446E-41E2-B6E3-7D3AED4BB609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7C8822-AFD0-49EC-8984-DB2B8EE89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A9CA34-729B-4FF6-946F-A2B7DA576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AB6F6B-B3F6-424E-9B87-9ECBAC6FC20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254493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C62970-064C-4C3A-A84E-06948BAD0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A93AA2-2DDE-4648-AF05-95B37B3AA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7DDADEF-316B-465B-8E01-EDE27EA660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D74CBE-E2E3-49B7-A80E-6F85B12AF3F9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835FDE-0471-43DD-927B-E981A8617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E93947-0C9B-451B-92F1-814CC429E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AB6F6B-B3F6-424E-9B87-9ECBAC6FC20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429697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87457C-A81C-46F1-823B-87DEC2F00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8E07DD6-DA04-4A01-A13F-43B8586F7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ED9F4E-E067-4329-8840-6CD591AD98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920043-E115-4EEE-ACDC-7A74E080722E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52F8876-3A7D-42AF-9563-5F4A252AA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F556F1-EE76-4330-8155-3EA311961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AB6F6B-B3F6-424E-9B87-9ECBAC6FC20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712736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2F5D79-D090-4876-B766-2A5042577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AC29D1-5C8A-4EC0-B0DC-C2AF32B610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DDC379F-F6ED-4141-BF8A-2474BA193F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2A26F15-F6F4-48A1-BC98-B454277A6B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3CBA73-B7B7-46E0-9039-C16A4A10EA04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BA1CBFE-E589-47D7-8152-DD296DCC9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1B9960E-2B78-4D35-A3C9-9CD937458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AB6F6B-B3F6-424E-9B87-9ECBAC6FC20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923979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451525-67B0-42D1-A9C0-A038FFCB5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DBE4C58-B579-4166-8482-3F8E0A5B87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AE4B162-FF7F-4180-97C0-8DA44106B2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C16CC4A-817A-4EC3-9342-4F43139D1F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16B3451-7D88-401C-B576-A8734F7C17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2E5B393-2CCE-45B1-A91C-0CF8D4B0CC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8E02B0-B022-40B4-880E-93F9E2553F58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F0A401E-CF61-4CD3-B6C5-14489F521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B2FBB61-33A1-41D3-A0C7-BEDA70979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AB6F6B-B3F6-424E-9B87-9ECBAC6FC20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786333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B3D775-5E58-4D03-B23E-49115B8AC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6FF5D55-0DB5-4217-9391-D8F322C12F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67C286-3076-48C9-B786-8BF5424DB866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D177A4D-D0E2-4C6D-88C1-C69DB3A2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E07060A-9416-4184-B8AC-10D827683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AB6F6B-B3F6-424E-9B87-9ECBAC6FC20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517416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C768922-7B6A-45ED-81F0-B2595DAB78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83A8B5-7A2C-4415-BE99-C1A714C3B467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B46F652-CEEB-462E-BD54-588CEDD6F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6FD50F1-FA9F-4967-9D3A-A888D9D97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AB6F6B-B3F6-424E-9B87-9ECBAC6FC20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18060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4CEC19-D05F-413F-B265-F85CD1C3F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23480C8-A132-40CB-BD0C-EC5F768E9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91AE8B-8E4E-4D87-A448-42319D2362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25BF08-FBC9-4239-A17E-3A6321792FAE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B963AC-271D-4EC7-AA43-D7F5F2092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B112AC-26E0-4232-8C0B-BE8084A3A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66FA-01C2-4FFE-843F-88AA6F55EBA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206274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3C5AD0-806B-426D-AC9E-161A430A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0C6905-BFF6-4749-A014-A148D3717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0DB3E1E-CE1D-43FA-82A3-57D9B79B4E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3621B1A-D687-4FF6-BEF8-AE38702D3D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8CBEA-79A2-409C-A98D-87BA77BD3EFD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5EAE3B-0898-4A2D-85FC-FF9C33E0D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59145BF-1170-4BE0-B421-6401E4FA0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AB6F6B-B3F6-424E-9B87-9ECBAC6FC20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708247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F89357-2179-448A-A93E-781659DC2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413FF0D-04AD-44E0-848A-7F603A2C9E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8FE259A-C2C1-447D-A952-762D5F3B0F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40854E1-0C8B-4602-902E-FB66163F2A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0CC80F-23F4-4D31-A8C9-D28EC4F02F42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C6B339-4AB5-4D87-9180-CBC6A58F3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12B9F37-47E5-405D-B315-BDF4E9BFB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AB6F6B-B3F6-424E-9B87-9ECBAC6FC20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1823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7FE7FC-928E-4461-AC00-A29151ED6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CAB17E0-92C8-4E4E-A236-861151345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C9B28A-2B50-4365-A52B-0B619D45BB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8E4291-BDFF-455A-9A82-AEB859F82B29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11CDDC-3A6F-4EF4-8C43-F0B166115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C796E4-3BEB-4584-9867-486D7E521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AB6F6B-B3F6-424E-9B87-9ECBAC6FC20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784634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557E5F9-FD77-43CA-B516-F5ED649D6C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98B0D9D-C85C-4C01-911D-9CB8358733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A1F2E6D-18AE-431D-98C4-13C666DFF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B8DDD0-AC9D-4DFB-B5CF-C35C5EE66094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5062BB-0563-4DDC-8FB1-11CA6106B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272F94B-F3F1-48E2-9511-AF325A01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AB6F6B-B3F6-424E-9B87-9ECBAC6FC20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892150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834D81-7328-4CB6-949E-E6271664C0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89DA1AC-D4DC-4A84-8FAF-69AE894FBF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7411894-25D8-4912-A66F-0CD27B60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9DD1F7-B8BA-4A9C-ADCC-5757290E73B8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F7E0CE-C423-4E90-A04F-2BCF533DB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50D5C8-B825-44E4-9564-B5BC176E4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4FA44-1E30-4A68-AF5F-B452703DB4C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349270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3D0123-3A58-46BA-8DA0-CC8A25137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4004A7-AFC8-4DD9-BCC6-01BA75B78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1DACD8-6823-4233-B004-FC0C71BCC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C28863-D59D-4E96-AE45-1C6E318D3A78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C206C5-D1EA-408C-AA6F-54C024ECD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F8F18B-A0A0-409B-AB78-A44BF6B5C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4FA44-1E30-4A68-AF5F-B452703DB4C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839537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C4448A-7847-41B9-B784-E0371DAF3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DA87906-1668-4017-B014-08275DAF3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B046F7-A957-4535-A139-B93B438B72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ADFEB8-DF34-43C9-8F8A-0A8331E0D973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9782E1-509A-42DA-B89A-668E4A081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D8658A-55AF-41D9-B0A3-57AF72215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4FA44-1E30-4A68-AF5F-B452703DB4C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737580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F3231A-2F5B-400D-97C2-61E750020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C0327B-C489-470F-B69B-E7DED19015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99D53FC-B190-4479-B40A-0F8DF9740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E350E42-A59B-4B60-8D23-30CC5A03AD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A5FE64-8F84-46E7-8003-3E99B7FF58F6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36F96B-EA51-4A83-BB3C-EC4BE3DBC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448556-1883-41C0-B4B2-FA0908B7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4FA44-1E30-4A68-AF5F-B452703DB4C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111771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43EE5E-FAE7-43B6-92EA-D9108BE5C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906B54D-08F4-4485-AB4C-B22D93C29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FA23795-5323-4899-8C52-2E7D7924CC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1723CA9-2743-418A-8C91-3FD3587086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620A25E-A2C1-4BAF-B3A1-6C66417B97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0950A49-88BC-4F02-9D0E-BB7DA70D8F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417BC6-FE14-435B-9A75-54C5330DF496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8CA59C2-F70C-40DB-91F1-A1BC40291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06E5772-827B-463F-A087-E0ADFB15F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4FA44-1E30-4A68-AF5F-B452703DB4C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43720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F42DE0-34CB-414C-95C9-D88785E28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25610C5-EEFF-4E22-9F4D-AD2235D3B8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94F17F-FEF7-4A4E-B49C-4168C642D656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FF86DDB-FBE0-4388-BA0A-627CD2179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93B9FD4-F37C-48AD-80C8-5CFC05D1F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4FA44-1E30-4A68-AF5F-B452703DB4C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72636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489374-4BBF-4D76-9627-87C5CADB4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907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872758-F17E-4A36-98B2-2C85984F62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0ADF735-8057-4871-AAC0-BC981F90A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0D3F68D-42D3-4FF9-8F84-A1F0989FCA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EE73EF-3709-479B-A3D5-6B26423D91FE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1795EB3-4DC0-4207-A326-40A7CC374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6BE5F8E-5681-45C1-A3FB-B592EF1AC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66FA-01C2-4FFE-843F-88AA6F55EBA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815825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DC45F2C-4BF5-4B57-87FD-4F0F32F2E6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D0C483-16E3-42BF-B4DE-092EC488FC74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FE9723D-CDB9-48D7-B1AD-FB8513225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9CE87C-2577-4A19-A293-031A1369B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4FA44-1E30-4A68-AF5F-B452703DB4C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768017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AD7ED3-365D-4CF0-AD48-D6875C624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987A33-5B9D-40CB-95CE-F7A21E716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71CBCD1-010E-4B2E-89F7-2343C5D2FD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F319E47-1B14-4C82-B647-1C48307780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BB9B4F-3E9F-4349-AE60-8FA67D6BFA0E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CD63D84-A0C2-48BF-B8DD-CC81688BA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942C34E-FEA5-498E-81FF-5F3246A55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4FA44-1E30-4A68-AF5F-B452703DB4C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880401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45A79A-A394-480E-8CEB-3DF80786F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70DCC2-E91B-40C9-9E98-99FCD1EAB9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8DF5BCD-2ABD-464E-9426-5EF21EA32C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1EFF96-345E-4A89-97EB-1D93995DB2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ABED0B-AA7A-4B4A-A4C6-08652B7B2F04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B318689-4632-4F59-A4F9-3EF55A103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415147-C333-409C-A96C-64072F562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4FA44-1E30-4A68-AF5F-B452703DB4C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596893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753DCD-1A3A-4788-94C4-D1FA0A0F2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D1855C1-1F27-456D-AD4C-6F6D5A52E5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FF60F6-B5DE-412F-BA1E-4E94B34D19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F01976-DFD5-4DA2-9497-5497FBD7574F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039CF05-4D6D-4BF9-9DE6-F74E7F299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FB3319-995C-475D-8E0B-4DC6D1D7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4FA44-1E30-4A68-AF5F-B452703DB4C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411819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BA8D08A-2D07-4182-A0C4-FE742157FC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A6F9758-C90F-4A13-82B8-A4C6FF454D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194737-8B96-46F7-800C-4C2F325BAF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38EE32-3FC0-4937-9624-3D416334CD0A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225C70-EAE5-43E3-B884-00DA5A190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253D0C-B893-4C01-972C-E0C9AA98C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4FA44-1E30-4A68-AF5F-B452703DB4C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097381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4518BB-CF16-4E74-AFB9-0FD5E902F4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F15EEFE-FBCC-412D-853F-EDDC208F01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1E4842-DEC7-46F0-BF9C-757525C0D8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C40A69-4A59-47CE-B39F-1A4F7B6B08C1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BAB38F-5F19-4D77-97CF-BF432B43C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C96ADE3-9AF0-4662-87FB-E24686261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2CA629-D875-48BF-90CB-C4D092EDF131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051900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0A2234-78D7-4AFB-9813-64B6F762F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FAB2E22-875D-483F-8339-61B8E3AB1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C1FE6A-86F5-402B-AEFE-DE526CB75B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C69406-0410-4218-8822-F2466449FD0C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1D41E1-6C46-4DC5-94A6-AC8CED459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84B5010-794E-4610-A456-AE890FD64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2CA629-D875-48BF-90CB-C4D092EDF131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616529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14D095-0A18-4B6F-A73C-887133B25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A5E2C4D-A35C-4481-8F77-9FFA27776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6FB7F02-1D9F-4AF7-AC09-B78C64E67E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0D330F-0422-4CCB-B602-0BFBD5044661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9788BD-1B69-4927-BFA9-F673AF269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D2E38B-3723-47E2-A721-75B82B864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2CA629-D875-48BF-90CB-C4D092EDF131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308403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88784-392D-4027-BE6F-35E667AD2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8D8A20-1E09-4BA0-851C-167C02A664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E030CC5-348D-402A-8BB0-E89AB2EC29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620358-1804-4ABD-8A82-4FF11C1FCD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F0B89-5B28-4E52-8C12-2F06BFF84900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CFB1659-E8EF-4B96-B1D8-C4E592D08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46098E-C372-451C-890B-E850CAA1A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2CA629-D875-48BF-90CB-C4D092EDF131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313079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E44FD3-8FD7-415B-8758-3AC2F789D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95E1FFC-5C71-47A6-B327-9B6D72332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6154B5D-2C99-473F-A797-1773E1FF0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5F18134-8F88-42DE-BE78-2FA5D039F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1949E4C-54C2-4CCD-BCFF-C939405302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B3E3A9F-7536-4749-803F-2DBE769A89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900B9D-041C-4647-AB98-A84B8986E83D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4BEB2DE-BCA4-4C7F-9FD5-A7B05C6A9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A8A95B8-87A6-4CB7-8683-9082B3A75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2CA629-D875-48BF-90CB-C4D092EDF131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40320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C80B34-B3BB-470D-85CD-E4B725C01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67ADE39-89F2-4AD0-9958-275ADBB704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9FE28F6-E216-4A1C-B6F3-48AA812E8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D9F47B3-42D3-44B9-B42C-D838A821CB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F6CD2C1-CCC2-4004-848A-F90B2C74A1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349DADE-0D9E-4297-8EAF-E690D01003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701D8D-540A-4DC8-A080-1DB5A0BB7A29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47FCA24-85B3-4490-ADFB-12F258D89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E38501C-502A-49BC-9619-A40D2AFAD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66FA-01C2-4FFE-843F-88AA6F55EBA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086244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F30E18-1868-4577-B0AA-FE3E1EB11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B6F64B2-0A61-4A95-BA01-61D9A69C56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4A9E5-1666-4E3C-AC70-FCB9A5EB44ED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3D0F86F-1F34-4B31-BC50-00CFDF7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9D2C26D-934A-4189-908D-1344E22C7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2CA629-D875-48BF-90CB-C4D092EDF131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735168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CA0EB9A-99FB-4FC1-BBAF-81A67C0F51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4A6E5-610D-4294-9A9B-0E4390B7330A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FF0B62C-D16A-46EF-A4CD-9929B2AAF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0367A68-C424-4312-9032-B03929CB3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2CA629-D875-48BF-90CB-C4D092EDF131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329310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73FC06-4D2A-4DD3-97C1-90415B0A3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DBC722-1E3B-454D-B18D-479B45DB3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51E6E59-BD72-411C-A2AC-851BB76467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78E1613-3C2A-4E08-87C6-6057AA1CF8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7DBB5-98B3-4C2D-A1E0-2C7BE6ECA9A4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22E73B6-9769-4326-AD2D-383B7FCD5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91D06BE-22E2-4DE8-9AE8-C8861D7E0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2CA629-D875-48BF-90CB-C4D092EDF131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711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B1BA05-1628-4D09-80BC-AEC4F4E84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30B2B19-0AB2-4D93-B072-93B619C80E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CBA9359-67BC-4A7C-A8E0-5AC38BEB0E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1D3A976-C4B3-4B04-BF6C-20B5904672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3BDBC4-0E74-478D-8212-AA2714D32933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893979F-4808-42C9-A7ED-5FFDE07E4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3E991EA-FFC3-4C60-A332-3DF05B664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2CA629-D875-48BF-90CB-C4D092EDF131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380502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743D45-98A0-485F-9F4F-0118DC782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634C908-E96D-45A0-97A8-FC815B34E1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26913A-DB1B-4E1A-8C31-ADB118A978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E3F88C-53CD-4CDC-9153-EE63D746C34C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A212B77-4F7C-47DD-A2E3-89D35B49E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471BA7-EB45-4137-B7F1-7C1833CF7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2CA629-D875-48BF-90CB-C4D092EDF131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982323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A3326E1-0DAB-4DBA-BC42-C75CEA1139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19FB83-8CCA-4BD9-B1C3-CA31E4EA76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D71E0F-1818-4CBA-8788-BF38630AA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BB5FF6-8E74-4861-B1BA-50FC1D591E14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B4FB7A-A72F-4FCD-BB6D-ECE110901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6C674C-39D2-4D78-B984-06A9B7C11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2CA629-D875-48BF-90CB-C4D092EDF131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371354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E8C09A-DF5D-4D74-9BA0-9B0B0BF91921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F005B4-9AA9-4F61-9E0E-21D41D7EB048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206373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9AA00-18F2-4ADF-92D8-B470E1962913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F005B4-9AA9-4F61-9E0E-21D41D7EB048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309887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E58F51-6089-4A03-920C-E2D137F193F1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F005B4-9AA9-4F61-9E0E-21D41D7EB048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658352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E4E512-64FA-413A-8664-74D61997956B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F005B4-9AA9-4F61-9E0E-21D41D7EB048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229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AB0AA8-6E8F-4EE3-9713-F6B68403E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907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166954B-84D0-4DBB-A38E-ABDF7EF731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8D5944-79AA-48CA-A48E-CB3950B2FE8F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0AC4CDF-E350-4E61-AD6F-9F47F294F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D7E5580-9EFE-4279-AE69-A64EADDC8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66FA-01C2-4FFE-843F-88AA6F55EBA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532601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7E0895-B4A3-4B4F-9DC0-A8FF4964C58C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F005B4-9AA9-4F61-9E0E-21D41D7EB048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946391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1DC2DE-48A9-4253-860B-BA6B9E128209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F005B4-9AA9-4F61-9E0E-21D41D7EB048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696875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CE510D-4A05-42EB-8B6A-35508A75FC1B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F005B4-9AA9-4F61-9E0E-21D41D7EB048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716574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3F8BC4-EF2D-4034-9201-9A9AA9CDCC5C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F005B4-9AA9-4F61-9E0E-21D41D7EB048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687184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A6736-230A-45F5-87B5-6B6ADC868292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F005B4-9AA9-4F61-9E0E-21D41D7EB048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426768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C23DEB-43B0-4B35-89FB-F4745DBF468D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F005B4-9AA9-4F61-9E0E-21D41D7EB048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287905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1C5A82-2739-4010-B218-BB0A82BA9B35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F005B4-9AA9-4F61-9E0E-21D41D7EB048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247661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75A903-F7AC-4931-911C-F2AFDDACC286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DCCB3A-6D20-4008-A143-7E3A54B3496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599210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10C8A6-FC5A-4382-A977-EB34A6782B12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DCCB3A-6D20-4008-A143-7E3A54B3496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709967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999D67-E296-4347-9999-76FD58B670ED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DCCB3A-6D20-4008-A143-7E3A54B3496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82736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36C294B-A7A8-49C4-B856-AE65B14983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5C24E8-6001-4464-AFB6-2FC7D17254FF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B55C2A6-4C28-4437-8753-5A533B953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8F394AC-AE31-4A18-BF9C-89D77BB29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66FA-01C2-4FFE-843F-88AA6F55EBA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532460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85E04E-D763-4F38-ABB2-74352940E1A5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DCCB3A-6D20-4008-A143-7E3A54B3496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395808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766691-70BC-4F83-82BA-CE6F654AD2A7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DCCB3A-6D20-4008-A143-7E3A54B3496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184790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4EC56-A91E-4E6C-8DB3-FC17869B503C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DCCB3A-6D20-4008-A143-7E3A54B3496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460043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753C-76FC-46B7-B80D-DDB920B919E6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DCCB3A-6D20-4008-A143-7E3A54B3496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67112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EC423-1DA9-4E9B-ACCD-595EEA296F57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DCCB3A-6D20-4008-A143-7E3A54B3496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752988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9E823-265B-4E70-BBE8-F8078883ECA2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DCCB3A-6D20-4008-A143-7E3A54B3496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352754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7DDC2-6AB6-4F85-A7C1-85A6B6428100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DCCB3A-6D20-4008-A143-7E3A54B3496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111578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999126-568C-4F8D-8AB4-3DAB8660C172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DCCB3A-6D20-4008-A143-7E3A54B3496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101937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3D2836-2E31-98CC-F2D5-66BF2672F2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AA9CBF-CD38-44EB-0D0A-FCF99548B8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3CD996-3916-E40F-3D55-4C16F96B1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1EA35-B0DA-4599-8A3D-3A2AC9DC9337}" type="datetimeFigureOut">
              <a:rPr lang="es-ES" smtClean="0"/>
              <a:t>19/11/2025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5849093-C4E8-27D4-30A4-0E3F12964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02A50A-EB17-8B3A-D9BA-2554F5150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E89C2-1F8F-4235-9122-AF945A6B0D6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0006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CEE8D7-869F-4A9E-84FE-0056F209D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59905F-374D-4812-B96F-F3773E028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1574B8E-8A45-4D6D-BB73-2D6DAFF1AC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C1BC462-0271-489C-B0EE-854843FDEC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EC13D9-1227-4DDD-8B6E-FE7F95105D52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7B5675A-D530-4682-A06A-214DF535E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386FEA8-B41A-4716-9C30-578724DC3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66FA-01C2-4FFE-843F-88AA6F55EBA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16991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AA5651-B118-4098-850F-5DF2E93E7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E941E51-8935-4269-A9A6-1EEB3B3DD9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F8A30C4-6A26-453C-AA98-C7EBBF8F73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B5AE730-F032-4C72-BD6D-1E49B18EF4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7B961-8B01-4AE6-A0B8-BD3D98670275}" type="datetime1">
              <a:rPr lang="es-ES" smtClean="0"/>
              <a:t>19/11/2025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D9E108-93C3-4AA8-B71B-CEC97FDE8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98ED568-FE44-47B0-94CF-3D7CFBF64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66FA-01C2-4FFE-843F-88AA6F55EBA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87745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microsoft.com/office/2007/relationships/hdphoto" Target="../media/hdphoto1.wdp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2 Imagen">
            <a:extLst>
              <a:ext uri="{FF2B5EF4-FFF2-40B4-BE49-F238E27FC236}">
                <a16:creationId xmlns:a16="http://schemas.microsoft.com/office/drawing/2014/main" id="{E6FA2499-E34D-412E-8213-90F621441D7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360000"/>
            <a:ext cx="3096344" cy="578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6057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NeueLT Pro 75 Bd (Títulos)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4 Rectángulo">
            <a:extLst>
              <a:ext uri="{FF2B5EF4-FFF2-40B4-BE49-F238E27FC236}">
                <a16:creationId xmlns:a16="http://schemas.microsoft.com/office/drawing/2014/main" id="{B6FFDD1B-CC69-4BCF-9394-25772A970C0D}"/>
              </a:ext>
            </a:extLst>
          </p:cNvPr>
          <p:cNvSpPr/>
          <p:nvPr userDrawn="1"/>
        </p:nvSpPr>
        <p:spPr>
          <a:xfrm>
            <a:off x="0" y="-5680"/>
            <a:ext cx="12192000" cy="6863680"/>
          </a:xfrm>
          <a:prstGeom prst="rect">
            <a:avLst/>
          </a:prstGeom>
          <a:solidFill>
            <a:srgbClr val="D52B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pic>
        <p:nvPicPr>
          <p:cNvPr id="10" name="1 Imagen">
            <a:extLst>
              <a:ext uri="{FF2B5EF4-FFF2-40B4-BE49-F238E27FC236}">
                <a16:creationId xmlns:a16="http://schemas.microsoft.com/office/drawing/2014/main" id="{C60DF638-3D8B-412A-A345-4666EF4067F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360000"/>
            <a:ext cx="3078457" cy="5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3933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3 Imagen">
            <a:extLst>
              <a:ext uri="{FF2B5EF4-FFF2-40B4-BE49-F238E27FC236}">
                <a16:creationId xmlns:a16="http://schemas.microsoft.com/office/drawing/2014/main" id="{30AE73BA-1E4E-4A0F-9A38-6C8656E4AE0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050" y="169795"/>
            <a:ext cx="1358900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9C85667C-E0F6-4728-8233-0363D784375F}"/>
              </a:ext>
            </a:extLst>
          </p:cNvPr>
          <p:cNvGrpSpPr/>
          <p:nvPr userDrawn="1"/>
        </p:nvGrpSpPr>
        <p:grpSpPr>
          <a:xfrm>
            <a:off x="3125" y="6544139"/>
            <a:ext cx="12188875" cy="365125"/>
            <a:chOff x="-12698" y="6544139"/>
            <a:chExt cx="9156698" cy="365125"/>
          </a:xfrm>
        </p:grpSpPr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389533CF-43CB-4736-80E1-945B7607CA9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65602"/>
              <a:ext cx="9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Marcador de pie de página 18">
              <a:extLst>
                <a:ext uri="{FF2B5EF4-FFF2-40B4-BE49-F238E27FC236}">
                  <a16:creationId xmlns:a16="http://schemas.microsoft.com/office/drawing/2014/main" id="{1A2A0110-EED6-4E2D-B14C-BDF59DACEC03}"/>
                </a:ext>
              </a:extLst>
            </p:cNvPr>
            <p:cNvSpPr txBox="1">
              <a:spLocks/>
            </p:cNvSpPr>
            <p:nvPr/>
          </p:nvSpPr>
          <p:spPr>
            <a:xfrm>
              <a:off x="6785991" y="6544139"/>
              <a:ext cx="2321495" cy="365125"/>
            </a:xfrm>
            <a:prstGeom prst="rect">
              <a:avLst/>
            </a:prstGeom>
          </p:spPr>
          <p:txBody>
            <a:bodyPr/>
            <a:lstStyle>
              <a:defPPr>
                <a:defRPr lang="es-ES"/>
              </a:defPPr>
              <a:lvl1pPr marL="0" algn="r" defTabSz="914400" rtl="0" eaLnBrk="1" latinLnBrk="0" hangingPunct="1">
                <a:defRPr sz="18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s-ES" sz="1000" dirty="0">
                  <a:solidFill>
                    <a:srgbClr val="333F48"/>
                  </a:solidFill>
                  <a:latin typeface="HelveticaNeueLT Pro 45 Lt" panose="020B0403020202020204" pitchFamily="34" charset="0"/>
                </a:rPr>
                <a:t>ICEX España Exportación e Inversiones</a:t>
              </a:r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48BC306D-E232-4B93-99A5-2844E0230218}"/>
                </a:ext>
              </a:extLst>
            </p:cNvPr>
            <p:cNvSpPr/>
            <p:nvPr userDrawn="1"/>
          </p:nvSpPr>
          <p:spPr>
            <a:xfrm>
              <a:off x="-12698" y="6560162"/>
              <a:ext cx="336226" cy="297838"/>
            </a:xfrm>
            <a:prstGeom prst="rect">
              <a:avLst/>
            </a:prstGeom>
            <a:solidFill>
              <a:srgbClr val="DA291C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900"/>
                </a:lnSpc>
                <a:tabLst>
                  <a:tab pos="1169988" algn="l"/>
                </a:tabLst>
              </a:pPr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2652767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3 Imagen">
            <a:extLst>
              <a:ext uri="{FF2B5EF4-FFF2-40B4-BE49-F238E27FC236}">
                <a16:creationId xmlns:a16="http://schemas.microsoft.com/office/drawing/2014/main" id="{C5310256-EE85-40D4-8F3F-35AC1C1DF38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000" y="169200"/>
            <a:ext cx="1358900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ítulo 5">
            <a:extLst>
              <a:ext uri="{FF2B5EF4-FFF2-40B4-BE49-F238E27FC236}">
                <a16:creationId xmlns:a16="http://schemas.microsoft.com/office/drawing/2014/main" id="{0C2B27AE-4C33-49D4-B13F-939C2FFE029F}"/>
              </a:ext>
            </a:extLst>
          </p:cNvPr>
          <p:cNvSpPr txBox="1">
            <a:spLocks/>
          </p:cNvSpPr>
          <p:nvPr userDrawn="1"/>
        </p:nvSpPr>
        <p:spPr>
          <a:xfrm>
            <a:off x="4890469" y="2780928"/>
            <a:ext cx="6896743" cy="5246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s-ES" sz="3200" kern="1200" dirty="0">
                <a:solidFill>
                  <a:schemeClr val="accent1"/>
                </a:solidFill>
                <a:latin typeface="HelveticaNeueLT Std Lt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s-ES" sz="2900" dirty="0">
                <a:solidFill>
                  <a:schemeClr val="bg1"/>
                </a:solidFill>
                <a:latin typeface="+mn-lt"/>
              </a:rPr>
              <a:t>Título de portadilla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F617CB1-F9C6-4C29-A0ED-BA730DCB1E49}"/>
              </a:ext>
            </a:extLst>
          </p:cNvPr>
          <p:cNvSpPr txBox="1"/>
          <p:nvPr userDrawn="1"/>
        </p:nvSpPr>
        <p:spPr>
          <a:xfrm>
            <a:off x="4026277" y="2577678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dirty="0">
                <a:solidFill>
                  <a:schemeClr val="bg1"/>
                </a:solidFill>
              </a:rPr>
              <a:t>1</a:t>
            </a:r>
          </a:p>
        </p:txBody>
      </p:sp>
      <p:cxnSp>
        <p:nvCxnSpPr>
          <p:cNvPr id="12" name="23 Conector recto">
            <a:extLst>
              <a:ext uri="{FF2B5EF4-FFF2-40B4-BE49-F238E27FC236}">
                <a16:creationId xmlns:a16="http://schemas.microsoft.com/office/drawing/2014/main" id="{48E452AC-E5E9-410A-843F-0AC17A96BC5A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739680" y="2636912"/>
            <a:ext cx="0" cy="7920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upo 12">
            <a:extLst>
              <a:ext uri="{FF2B5EF4-FFF2-40B4-BE49-F238E27FC236}">
                <a16:creationId xmlns:a16="http://schemas.microsoft.com/office/drawing/2014/main" id="{0725CD02-8D52-4B5B-AD46-F980BD9A58CA}"/>
              </a:ext>
            </a:extLst>
          </p:cNvPr>
          <p:cNvGrpSpPr/>
          <p:nvPr userDrawn="1"/>
        </p:nvGrpSpPr>
        <p:grpSpPr>
          <a:xfrm>
            <a:off x="3125" y="6544139"/>
            <a:ext cx="12188875" cy="365125"/>
            <a:chOff x="-12698" y="6544139"/>
            <a:chExt cx="9156698" cy="365125"/>
          </a:xfrm>
        </p:grpSpPr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DEAF00E0-3CCD-4F0F-966A-5E48F293D2F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65602"/>
              <a:ext cx="914400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Marcador de pie de página 18">
              <a:extLst>
                <a:ext uri="{FF2B5EF4-FFF2-40B4-BE49-F238E27FC236}">
                  <a16:creationId xmlns:a16="http://schemas.microsoft.com/office/drawing/2014/main" id="{87A66CE9-91B1-4C97-970B-ACBA1E6BA874}"/>
                </a:ext>
              </a:extLst>
            </p:cNvPr>
            <p:cNvSpPr txBox="1">
              <a:spLocks/>
            </p:cNvSpPr>
            <p:nvPr/>
          </p:nvSpPr>
          <p:spPr>
            <a:xfrm>
              <a:off x="6785991" y="6544139"/>
              <a:ext cx="2321495" cy="365125"/>
            </a:xfrm>
            <a:prstGeom prst="rect">
              <a:avLst/>
            </a:prstGeom>
          </p:spPr>
          <p:txBody>
            <a:bodyPr/>
            <a:lstStyle>
              <a:defPPr>
                <a:defRPr lang="es-ES"/>
              </a:defPPr>
              <a:lvl1pPr marL="0" algn="r" defTabSz="914400" rtl="0" eaLnBrk="1" latinLnBrk="0" hangingPunct="1">
                <a:defRPr sz="18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s-ES" sz="1000" dirty="0">
                  <a:solidFill>
                    <a:srgbClr val="333F48"/>
                  </a:solidFill>
                  <a:latin typeface="HelveticaNeueLT Pro 45 Lt" panose="020B0403020202020204" pitchFamily="34" charset="0"/>
                </a:rPr>
                <a:t>ICEX España Exportación e Inversiones</a:t>
              </a:r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A5DC7412-3874-4EC4-85CF-A6EEE6BA0346}"/>
                </a:ext>
              </a:extLst>
            </p:cNvPr>
            <p:cNvSpPr/>
            <p:nvPr/>
          </p:nvSpPr>
          <p:spPr>
            <a:xfrm>
              <a:off x="-12698" y="6560162"/>
              <a:ext cx="336226" cy="297838"/>
            </a:xfrm>
            <a:prstGeom prst="rect">
              <a:avLst/>
            </a:prstGeom>
            <a:solidFill>
              <a:srgbClr val="DA291C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900"/>
                </a:lnSpc>
                <a:tabLst>
                  <a:tab pos="1169988" algn="l"/>
                </a:tabLst>
              </a:pPr>
              <a:endParaRPr lang="es-ES" dirty="0"/>
            </a:p>
          </p:txBody>
        </p:sp>
      </p:grpSp>
      <p:sp>
        <p:nvSpPr>
          <p:cNvPr id="20" name="Rectángulo 19">
            <a:extLst>
              <a:ext uri="{FF2B5EF4-FFF2-40B4-BE49-F238E27FC236}">
                <a16:creationId xmlns:a16="http://schemas.microsoft.com/office/drawing/2014/main" id="{1C104496-A8C3-45A1-BC72-E4B17163809D}"/>
              </a:ext>
            </a:extLst>
          </p:cNvPr>
          <p:cNvSpPr/>
          <p:nvPr userDrawn="1"/>
        </p:nvSpPr>
        <p:spPr>
          <a:xfrm>
            <a:off x="1133475" y="1306800"/>
            <a:ext cx="11058000" cy="4680520"/>
          </a:xfrm>
          <a:prstGeom prst="rect">
            <a:avLst/>
          </a:prstGeom>
          <a:solidFill>
            <a:srgbClr val="D52B1E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900"/>
              </a:lnSpc>
              <a:tabLst>
                <a:tab pos="1169988" algn="l"/>
              </a:tabLst>
            </a:pPr>
            <a:endParaRPr lang="es-ES" dirty="0"/>
          </a:p>
        </p:txBody>
      </p:sp>
      <p:cxnSp>
        <p:nvCxnSpPr>
          <p:cNvPr id="21" name="23 Conector recto">
            <a:extLst>
              <a:ext uri="{FF2B5EF4-FFF2-40B4-BE49-F238E27FC236}">
                <a16:creationId xmlns:a16="http://schemas.microsoft.com/office/drawing/2014/main" id="{864E6C7B-993F-4C07-B255-2255D513306A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901355" y="2789312"/>
            <a:ext cx="0" cy="7920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989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4 Rectángulo">
            <a:extLst>
              <a:ext uri="{FF2B5EF4-FFF2-40B4-BE49-F238E27FC236}">
                <a16:creationId xmlns:a16="http://schemas.microsoft.com/office/drawing/2014/main" id="{3779D6A1-084D-4276-86C5-2E2F775CF474}"/>
              </a:ext>
            </a:extLst>
          </p:cNvPr>
          <p:cNvSpPr/>
          <p:nvPr userDrawn="1"/>
        </p:nvSpPr>
        <p:spPr>
          <a:xfrm>
            <a:off x="-5552" y="-5680"/>
            <a:ext cx="12197552" cy="6863680"/>
          </a:xfrm>
          <a:prstGeom prst="rect">
            <a:avLst/>
          </a:prstGeom>
          <a:solidFill>
            <a:srgbClr val="D52B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0591668-993F-4BDC-BC4A-A8E9FD12A4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134" b="48459" l="57560" r="73940">
                        <a14:foregroundMark x1="66618" y1="41406" x2="66618" y2="41406"/>
                        <a14:foregroundMark x1="66105" y1="44010" x2="66105" y2="44010"/>
                        <a14:foregroundMark x1="66105" y1="47266" x2="66105" y2="47266"/>
                        <a14:foregroundMark x1="61859" y1="46094" x2="61859" y2="46094"/>
                        <a14:foregroundMark x1="58931" y1="45573" x2="58931" y2="45573"/>
                        <a14:foregroundMark x1="59078" y1="40885" x2="59078" y2="40885"/>
                      </a14:backgroundRemoval>
                    </a14:imgEffect>
                  </a14:imgLayer>
                </a14:imgProps>
              </a:ext>
            </a:extLst>
          </a:blip>
          <a:srcRect l="55512" t="34593" r="24013" b="50000"/>
          <a:stretch/>
        </p:blipFill>
        <p:spPr>
          <a:xfrm>
            <a:off x="10360902" y="-126075"/>
            <a:ext cx="2054056" cy="869025"/>
          </a:xfrm>
          <a:prstGeom prst="rect">
            <a:avLst/>
          </a:prstGeom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FDA170C2-CEA5-40B2-84B8-FD67D3F3D520}"/>
              </a:ext>
            </a:extLst>
          </p:cNvPr>
          <p:cNvGrpSpPr/>
          <p:nvPr userDrawn="1"/>
        </p:nvGrpSpPr>
        <p:grpSpPr>
          <a:xfrm>
            <a:off x="-5552" y="6545344"/>
            <a:ext cx="12197551" cy="347250"/>
            <a:chOff x="0" y="6544139"/>
            <a:chExt cx="9144000" cy="365125"/>
          </a:xfrm>
        </p:grpSpPr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0D36DB25-DF65-48F4-A3FC-F4AB24C4D80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65602"/>
              <a:ext cx="9144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Marcador de pie de página 18">
              <a:extLst>
                <a:ext uri="{FF2B5EF4-FFF2-40B4-BE49-F238E27FC236}">
                  <a16:creationId xmlns:a16="http://schemas.microsoft.com/office/drawing/2014/main" id="{7C43AF8E-7ADA-4F9B-976D-B1946FA1FDAB}"/>
                </a:ext>
              </a:extLst>
            </p:cNvPr>
            <p:cNvSpPr txBox="1">
              <a:spLocks/>
            </p:cNvSpPr>
            <p:nvPr/>
          </p:nvSpPr>
          <p:spPr>
            <a:xfrm>
              <a:off x="6785991" y="6544139"/>
              <a:ext cx="2321495" cy="365125"/>
            </a:xfrm>
            <a:prstGeom prst="rect">
              <a:avLst/>
            </a:prstGeom>
          </p:spPr>
          <p:txBody>
            <a:bodyPr/>
            <a:lstStyle>
              <a:defPPr>
                <a:defRPr lang="es-ES"/>
              </a:defPPr>
              <a:lvl1pPr marL="0" algn="r" defTabSz="914400" rtl="0" eaLnBrk="1" latinLnBrk="0" hangingPunct="1">
                <a:defRPr sz="18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s-ES" sz="1000" dirty="0">
                  <a:solidFill>
                    <a:schemeClr val="bg1"/>
                  </a:solidFill>
                  <a:latin typeface="HelveticaNeueLT Pro 45 Lt" panose="020B0403020202020204" pitchFamily="34" charset="0"/>
                </a:rPr>
                <a:t>ICEX España Exportación e Inversiones</a:t>
              </a:r>
            </a:p>
          </p:txBody>
        </p:sp>
      </p:grpSp>
      <p:sp>
        <p:nvSpPr>
          <p:cNvPr id="26" name="Rectángulo 25">
            <a:extLst>
              <a:ext uri="{FF2B5EF4-FFF2-40B4-BE49-F238E27FC236}">
                <a16:creationId xmlns:a16="http://schemas.microsoft.com/office/drawing/2014/main" id="{5A2401B6-B159-4DAD-A790-C8843E54E1C4}"/>
              </a:ext>
            </a:extLst>
          </p:cNvPr>
          <p:cNvSpPr/>
          <p:nvPr userDrawn="1"/>
        </p:nvSpPr>
        <p:spPr>
          <a:xfrm>
            <a:off x="1133475" y="1304932"/>
            <a:ext cx="11058524" cy="4842081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900"/>
              </a:lnSpc>
              <a:tabLst>
                <a:tab pos="1169988" algn="l"/>
              </a:tabLst>
            </a:pPr>
            <a:endParaRPr lang="es-ES" dirty="0"/>
          </a:p>
        </p:txBody>
      </p:sp>
      <p:cxnSp>
        <p:nvCxnSpPr>
          <p:cNvPr id="32" name="23 Conector recto">
            <a:extLst>
              <a:ext uri="{FF2B5EF4-FFF2-40B4-BE49-F238E27FC236}">
                <a16:creationId xmlns:a16="http://schemas.microsoft.com/office/drawing/2014/main" id="{B8798AB3-8E10-498B-A282-3D356262CD45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901355" y="2789312"/>
            <a:ext cx="0" cy="7920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23 Conector recto">
            <a:extLst>
              <a:ext uri="{FF2B5EF4-FFF2-40B4-BE49-F238E27FC236}">
                <a16:creationId xmlns:a16="http://schemas.microsoft.com/office/drawing/2014/main" id="{0EB754EA-DE61-4C53-A578-2CC9A9F6EE2F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901355" y="2789312"/>
            <a:ext cx="0" cy="792088"/>
          </a:xfrm>
          <a:prstGeom prst="line">
            <a:avLst/>
          </a:prstGeom>
          <a:ln>
            <a:solidFill>
              <a:srgbClr val="DA29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5854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 userDrawn="1"/>
        </p:nvSpPr>
        <p:spPr>
          <a:xfrm>
            <a:off x="9779013" y="622568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dirty="0">
                <a:solidFill>
                  <a:srgbClr val="DA291C"/>
                </a:solidFill>
                <a:latin typeface="HelveticaNeueLT Pro 45 Lt" panose="020B0403020202020204" pitchFamily="34" charset="0"/>
              </a:rPr>
              <a:t>(+34) 913 497 100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0092820-8F9C-4167-9744-3C0E61BEA79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459" y="2490280"/>
            <a:ext cx="8121796" cy="117229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2B68625-4CA8-49DE-9F2D-CF248602A404}"/>
              </a:ext>
            </a:extLst>
          </p:cNvPr>
          <p:cNvSpPr txBox="1"/>
          <p:nvPr userDrawn="1"/>
        </p:nvSpPr>
        <p:spPr>
          <a:xfrm>
            <a:off x="237879" y="6177032"/>
            <a:ext cx="1454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800" dirty="0">
                <a:solidFill>
                  <a:srgbClr val="333F48"/>
                </a:solidFill>
                <a:latin typeface="HelveticaNeueLT Pro 45 Lt" panose="020B0403020202020204" pitchFamily="34" charset="0"/>
              </a:rPr>
              <a:t>www.icex.es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D541068-3CC1-46BD-ACFB-A6F77A5C6051}"/>
              </a:ext>
            </a:extLst>
          </p:cNvPr>
          <p:cNvSpPr txBox="1"/>
          <p:nvPr userDrawn="1"/>
        </p:nvSpPr>
        <p:spPr>
          <a:xfrm>
            <a:off x="2077459" y="4027076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DA291C"/>
                </a:solidFill>
                <a:latin typeface="HelveticaNeueLT Pro 45 Lt" panose="020B0403020202020204" pitchFamily="34" charset="0"/>
              </a:rPr>
              <a:t>MUCHAS GRACIAS POR SU ATENCIÓN</a:t>
            </a:r>
          </a:p>
        </p:txBody>
      </p:sp>
    </p:spTree>
    <p:extLst>
      <p:ext uri="{BB962C8B-B14F-4D97-AF65-F5344CB8AC3E}">
        <p14:creationId xmlns:p14="http://schemas.microsoft.com/office/powerpoint/2010/main" val="912096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5 Rectángulo"/>
          <p:cNvSpPr/>
          <p:nvPr userDrawn="1"/>
        </p:nvSpPr>
        <p:spPr>
          <a:xfrm>
            <a:off x="1" y="-3"/>
            <a:ext cx="12192000" cy="6858003"/>
          </a:xfrm>
          <a:prstGeom prst="rect">
            <a:avLst/>
          </a:prstGeom>
          <a:solidFill>
            <a:srgbClr val="D52B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12" name="CuadroTexto 11"/>
          <p:cNvSpPr txBox="1"/>
          <p:nvPr userDrawn="1"/>
        </p:nvSpPr>
        <p:spPr>
          <a:xfrm>
            <a:off x="244131" y="617676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www.icex.es</a:t>
            </a:r>
          </a:p>
        </p:txBody>
      </p:sp>
      <p:sp>
        <p:nvSpPr>
          <p:cNvPr id="13" name="CuadroTexto 12"/>
          <p:cNvSpPr txBox="1"/>
          <p:nvPr userDrawn="1"/>
        </p:nvSpPr>
        <p:spPr>
          <a:xfrm>
            <a:off x="9640811" y="6239927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(+34) 913 497 100</a:t>
            </a:r>
          </a:p>
        </p:txBody>
      </p:sp>
      <p:pic>
        <p:nvPicPr>
          <p:cNvPr id="14" name="Imagen 1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266" y="2189030"/>
            <a:ext cx="8959197" cy="1779243"/>
          </a:xfrm>
          <a:prstGeom prst="rect">
            <a:avLst/>
          </a:prstGeom>
        </p:spPr>
      </p:pic>
      <p:sp>
        <p:nvSpPr>
          <p:cNvPr id="15" name="Marcador de texto 3"/>
          <p:cNvSpPr txBox="1">
            <a:spLocks/>
          </p:cNvSpPr>
          <p:nvPr userDrawn="1"/>
        </p:nvSpPr>
        <p:spPr>
          <a:xfrm>
            <a:off x="2345712" y="4089419"/>
            <a:ext cx="7524830" cy="4786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0" lang="es-ES" sz="2400" b="0" i="0" u="none" strike="noStrike" kern="1200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NeueLT Std Lt"/>
                <a:ea typeface="+mn-ea"/>
                <a:cs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>
                <a:latin typeface="HelveticaNeueLT Pro 45 Lt" panose="020B0403020202020204" pitchFamily="34" charset="0"/>
              </a:rPr>
              <a:t>MUCHAS GRACIAS POR SU ATENCIÓN</a:t>
            </a:r>
          </a:p>
        </p:txBody>
      </p:sp>
    </p:spTree>
    <p:extLst>
      <p:ext uri="{BB962C8B-B14F-4D97-AF65-F5344CB8AC3E}">
        <p14:creationId xmlns:p14="http://schemas.microsoft.com/office/powerpoint/2010/main" val="3503898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C35AF7-613C-A07D-2188-753CCF541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EF126B6-A955-0CAC-E8AA-97C15C3921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11DCB7-2ED4-8228-E592-CB5503CC15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1EA35-B0DA-4599-8A3D-3A2AC9DC9337}" type="datetimeFigureOut">
              <a:rPr lang="es-ES" smtClean="0"/>
              <a:t>19/11/2025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11C0B1-E9EC-96E2-17E0-58DF2E1F86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B3A482-9E88-1CF0-FF7E-AC706131FB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BE89C2-1F8F-4235-9122-AF945A6B0D6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2439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35.png"/><Relationship Id="rId3" Type="http://schemas.openxmlformats.org/officeDocument/2006/relationships/image" Target="../media/image39.png"/><Relationship Id="rId7" Type="http://schemas.openxmlformats.org/officeDocument/2006/relationships/hyperlink" Target="https://www.icex.es/content/dam/es/icex/documentos/documentos-apoyo-actividades/calendario-energia-actividades-icex.pdf" TargetMode="External"/><Relationship Id="rId12" Type="http://schemas.openxmlformats.org/officeDocument/2006/relationships/image" Target="../media/image34.svg"/><Relationship Id="rId2" Type="http://schemas.openxmlformats.org/officeDocument/2006/relationships/hyperlink" Target="https://www.icex.es/es/agenda/calendarios-actividades-icex" TargetMode="Externa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2.png"/><Relationship Id="rId11" Type="http://schemas.openxmlformats.org/officeDocument/2006/relationships/image" Target="../media/image33.png"/><Relationship Id="rId5" Type="http://schemas.openxmlformats.org/officeDocument/2006/relationships/image" Target="../media/image41.png"/><Relationship Id="rId10" Type="http://schemas.openxmlformats.org/officeDocument/2006/relationships/image" Target="../media/image32.svg"/><Relationship Id="rId4" Type="http://schemas.openxmlformats.org/officeDocument/2006/relationships/image" Target="../media/image40.png"/><Relationship Id="rId9" Type="http://schemas.openxmlformats.org/officeDocument/2006/relationships/image" Target="../media/image31.png"/><Relationship Id="rId14" Type="http://schemas.openxmlformats.org/officeDocument/2006/relationships/image" Target="../media/image36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cex.es/content/dam/es/icex/documentos/documentos-apoyo-actividades/calendario-nutraceuticos-actividades-icex.pdf" TargetMode="External"/><Relationship Id="rId13" Type="http://schemas.openxmlformats.org/officeDocument/2006/relationships/image" Target="../media/image32.sv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12" Type="http://schemas.openxmlformats.org/officeDocument/2006/relationships/image" Target="../media/image31.png"/><Relationship Id="rId17" Type="http://schemas.openxmlformats.org/officeDocument/2006/relationships/image" Target="../media/image36.svg"/><Relationship Id="rId2" Type="http://schemas.openxmlformats.org/officeDocument/2006/relationships/hyperlink" Target="https://www.icex.es/content/dam/es/icex/documentos/documentos-apoyo-actividades/calendario-transporte-actividades-icex.pdf" TargetMode="Externa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www.icex.es/content/dam/es/icex/documentos/documentos-apoyo-actividades/calendario-biotech-farmacia-ehealth-actividades-icex.pdf" TargetMode="External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5" Type="http://schemas.openxmlformats.org/officeDocument/2006/relationships/image" Target="../media/image34.svg"/><Relationship Id="rId10" Type="http://schemas.openxmlformats.org/officeDocument/2006/relationships/hyperlink" Target="https://www.icex.es/content/dam/es/icex/documentos/documentos-apoyo-actividades/calendario-audiovisual-from-spain-actividades-icex.pdf" TargetMode="External"/><Relationship Id="rId4" Type="http://schemas.openxmlformats.org/officeDocument/2006/relationships/hyperlink" Target="https://www.icex.es/content/dam/es/icex/documentos/documentos-apoyo-actividades/calendario-tecnologia-sanidad-turismo-sanitario-actividades-icex.pdf" TargetMode="External"/><Relationship Id="rId9" Type="http://schemas.openxmlformats.org/officeDocument/2006/relationships/image" Target="../media/image47.png"/><Relationship Id="rId1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cex.es/content/dam/es/icex/documentos/documentos-apoyo-actividades/calendario-actividades-perfumer%C3%ADa-cosmetica.pdf" TargetMode="External"/><Relationship Id="rId13" Type="http://schemas.openxmlformats.org/officeDocument/2006/relationships/image" Target="../media/image34.sv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12" Type="http://schemas.openxmlformats.org/officeDocument/2006/relationships/image" Target="../media/image33.png"/><Relationship Id="rId2" Type="http://schemas.openxmlformats.org/officeDocument/2006/relationships/hyperlink" Target="https://www.icex.es/content/dam/es/icex/documentos/documentos-apoyo-actividades/calendario-actividades-construccion.pdf" TargetMode="Externa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www.icex.es/content/dam/es/icex/documentos/documentos-apoyo-actividades/calendario-contract-actividades-icex.pdf" TargetMode="External"/><Relationship Id="rId11" Type="http://schemas.openxmlformats.org/officeDocument/2006/relationships/image" Target="../media/image32.svg"/><Relationship Id="rId5" Type="http://schemas.openxmlformats.org/officeDocument/2006/relationships/image" Target="../media/image50.png"/><Relationship Id="rId15" Type="http://schemas.openxmlformats.org/officeDocument/2006/relationships/image" Target="../media/image36.svg"/><Relationship Id="rId10" Type="http://schemas.openxmlformats.org/officeDocument/2006/relationships/image" Target="../media/image31.png"/><Relationship Id="rId4" Type="http://schemas.openxmlformats.org/officeDocument/2006/relationships/hyperlink" Target="https://www.icex.es/content/dam/es/icex/documentos/documentos-apoyo-actividades/calendario-actividades-hosteleria.pdf" TargetMode="External"/><Relationship Id="rId9" Type="http://schemas.openxmlformats.org/officeDocument/2006/relationships/image" Target="../media/image52.png"/><Relationship Id="rId1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cex.es/es/agenda/calendarios-actividades-icex" TargetMode="External"/><Relationship Id="rId13" Type="http://schemas.openxmlformats.org/officeDocument/2006/relationships/image" Target="../media/image58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5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11" Type="http://schemas.openxmlformats.org/officeDocument/2006/relationships/image" Target="../media/image56.png"/><Relationship Id="rId5" Type="http://schemas.openxmlformats.org/officeDocument/2006/relationships/image" Target="../media/image34.svg"/><Relationship Id="rId10" Type="http://schemas.openxmlformats.org/officeDocument/2006/relationships/image" Target="../media/image55.png"/><Relationship Id="rId4" Type="http://schemas.openxmlformats.org/officeDocument/2006/relationships/image" Target="../media/image33.png"/><Relationship Id="rId9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0.png"/><Relationship Id="rId4" Type="http://schemas.openxmlformats.org/officeDocument/2006/relationships/hyperlink" Target="https://www.icex.es/es/agenda/slush-helsinki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6.svg"/><Relationship Id="rId7" Type="http://schemas.openxmlformats.org/officeDocument/2006/relationships/image" Target="../media/image6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6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globalicex365.sharepoint.com/:w:/s/TS_PROMOCIONDEMARCA/EdyoTRFYngpHkbbQLn0K6dYB_0LtVEgT00owARKD7aldnA?e=aCv37f" TargetMode="Externa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0.png"/><Relationship Id="rId5" Type="http://schemas.openxmlformats.org/officeDocument/2006/relationships/image" Target="../media/image78.png"/><Relationship Id="rId4" Type="http://schemas.openxmlformats.org/officeDocument/2006/relationships/image" Target="../media/image77.jp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microsoft.com/office/2007/relationships/media" Target="../media/media1.mp4"/><Relationship Id="rId7" Type="http://schemas.openxmlformats.org/officeDocument/2006/relationships/image" Target="../media/image7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9.png"/><Relationship Id="rId5" Type="http://schemas.openxmlformats.org/officeDocument/2006/relationships/slideLayout" Target="../slideLayouts/slideLayout23.xml"/><Relationship Id="rId4" Type="http://schemas.openxmlformats.org/officeDocument/2006/relationships/video" Target="../media/media1.mp4"/><Relationship Id="rId9" Type="http://schemas.openxmlformats.org/officeDocument/2006/relationships/image" Target="../media/image7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hyperlink" Target="https://lookerstudio.google.com/u/0/reporting/a9922e66-fa2a-43ec-a348-4831a7023511/page/p_afos27a1oc" TargetMode="External"/><Relationship Id="rId1" Type="http://schemas.openxmlformats.org/officeDocument/2006/relationships/slideLayout" Target="../slideLayouts/slideLayout2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hyperlink" Target="https://vimeo.com/manage/videos/1054473687/ecb46855ef" TargetMode="Externa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2.png"/><Relationship Id="rId4" Type="http://schemas.openxmlformats.org/officeDocument/2006/relationships/hyperlink" Target="https://vimeo.com/886447487/f81d49b53d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hyperlink" Target="https://vimeo.com/manage/videos/1017130808/244dd55cb5" TargetMode="External"/><Relationship Id="rId1" Type="http://schemas.openxmlformats.org/officeDocument/2006/relationships/slideLayout" Target="../slideLayouts/slideLayout2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hyperlink" Target="https://www.youtube.com/watch?v=aJ6pXtPKvPU" TargetMode="External"/><Relationship Id="rId1" Type="http://schemas.openxmlformats.org/officeDocument/2006/relationships/slideLayout" Target="../slideLayouts/slideLayout2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hyperlink" Target="https://www.youtube.com/@icex/videos" TargetMode="External"/><Relationship Id="rId1" Type="http://schemas.openxmlformats.org/officeDocument/2006/relationships/slideLayout" Target="../slideLayouts/slideLayout2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mailto:rodrigo.garcia@icex.es" TargetMode="External"/><Relationship Id="rId1" Type="http://schemas.openxmlformats.org/officeDocument/2006/relationships/slideLayout" Target="../slideLayouts/slideLayout2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ex.es/" TargetMode="Externa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03BD3A-F215-42D1-B48D-9B54EC78541B}"/>
              </a:ext>
            </a:extLst>
          </p:cNvPr>
          <p:cNvSpPr txBox="1">
            <a:spLocks/>
          </p:cNvSpPr>
          <p:nvPr/>
        </p:nvSpPr>
        <p:spPr>
          <a:xfrm>
            <a:off x="2427155" y="2848043"/>
            <a:ext cx="5457005" cy="6840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solidFill>
                  <a:srgbClr val="333F48"/>
                </a:solidFill>
              </a:rPr>
              <a:t>Club Cicerone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9F28C9-7330-4FD8-8A6F-C8CAAEDA764B}"/>
              </a:ext>
            </a:extLst>
          </p:cNvPr>
          <p:cNvSpPr txBox="1">
            <a:spLocks/>
          </p:cNvSpPr>
          <p:nvPr/>
        </p:nvSpPr>
        <p:spPr>
          <a:xfrm>
            <a:off x="2427155" y="3945821"/>
            <a:ext cx="1832250" cy="532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ctr" defTabSz="914400" rtl="0" eaLnBrk="1" latinLnBrk="0" hangingPunct="1">
              <a:defRPr lang="es-ES" sz="1200" kern="1200" dirty="0" smtClean="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dirty="0">
                <a:solidFill>
                  <a:srgbClr val="333F48"/>
                </a:solidFill>
              </a:rPr>
              <a:t>Madrid, 13/06/2025</a:t>
            </a:r>
            <a:endParaRPr dirty="0">
              <a:solidFill>
                <a:srgbClr val="333F48"/>
              </a:solidFill>
            </a:endParaRPr>
          </a:p>
        </p:txBody>
      </p:sp>
      <p:sp>
        <p:nvSpPr>
          <p:cNvPr id="6" name="Título 3">
            <a:extLst>
              <a:ext uri="{FF2B5EF4-FFF2-40B4-BE49-F238E27FC236}">
                <a16:creationId xmlns:a16="http://schemas.microsoft.com/office/drawing/2014/main" id="{E1B65577-7D46-45C0-B238-E7D4B5C02E75}"/>
              </a:ext>
            </a:extLst>
          </p:cNvPr>
          <p:cNvSpPr txBox="1">
            <a:spLocks/>
          </p:cNvSpPr>
          <p:nvPr/>
        </p:nvSpPr>
        <p:spPr>
          <a:xfrm>
            <a:off x="2416995" y="2351588"/>
            <a:ext cx="7927335" cy="55637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NeueLT Pro 75 Bd (Títulos)"/>
                <a:ea typeface="+mj-ea"/>
                <a:cs typeface="+mj-cs"/>
              </a:defRPr>
            </a:lvl1pPr>
          </a:lstStyle>
          <a:p>
            <a:r>
              <a:rPr lang="es-ES" sz="3200" dirty="0">
                <a:solidFill>
                  <a:srgbClr val="DA291C"/>
                </a:solidFill>
              </a:rPr>
              <a:t>Departamento Campañas</a:t>
            </a:r>
            <a:endParaRPr lang="es-ES" sz="3200" kern="1200" dirty="0">
              <a:solidFill>
                <a:srgbClr val="DA29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465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5">
            <a:extLst>
              <a:ext uri="{FF2B5EF4-FFF2-40B4-BE49-F238E27FC236}">
                <a16:creationId xmlns:a16="http://schemas.microsoft.com/office/drawing/2014/main" id="{F732D810-9ED0-413D-9D27-504171F91C03}"/>
              </a:ext>
            </a:extLst>
          </p:cNvPr>
          <p:cNvSpPr txBox="1">
            <a:spLocks/>
          </p:cNvSpPr>
          <p:nvPr/>
        </p:nvSpPr>
        <p:spPr>
          <a:xfrm>
            <a:off x="3052144" y="2933328"/>
            <a:ext cx="6896743" cy="5246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s-ES" sz="3200" kern="1200" dirty="0">
                <a:solidFill>
                  <a:schemeClr val="accent1"/>
                </a:solidFill>
                <a:latin typeface="HelveticaNeueLT Std Lt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s-ES" sz="2900" dirty="0">
                <a:solidFill>
                  <a:srgbClr val="DA291C"/>
                </a:solidFill>
                <a:latin typeface="HelveticaNeueLT Pro 45 Lt" panose="020B0403020202020204" pitchFamily="34" charset="0"/>
              </a:rPr>
              <a:t>Función: Proteger la marca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B87EAF2-2BD9-4A28-AEF8-3AA4617A98C6}"/>
              </a:ext>
            </a:extLst>
          </p:cNvPr>
          <p:cNvSpPr txBox="1"/>
          <p:nvPr/>
        </p:nvSpPr>
        <p:spPr>
          <a:xfrm>
            <a:off x="2259799" y="2733996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dirty="0">
                <a:solidFill>
                  <a:srgbClr val="DA291C"/>
                </a:solidFill>
                <a:latin typeface="HelveticaNeueLT Pro 45 Lt" panose="020B0403020202020204" pitchFamily="34" charset="0"/>
              </a:rPr>
              <a:t>2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0</a:t>
            </a:r>
            <a:fld id="{C9B5133C-049B-4AD5-88E1-3920DEA9B916}" type="slidenum">
              <a:rPr lang="es-ES" sz="1400" smtClean="0">
                <a:solidFill>
                  <a:schemeClr val="bg1"/>
                </a:solidFill>
                <a:latin typeface="HelveticaNeueLT Pro 45 Lt" panose="020B0403020202020204" pitchFamily="34" charset="0"/>
              </a:rPr>
              <a:t>10</a:t>
            </a:fld>
            <a:endParaRPr lang="es-ES" sz="1400" dirty="0">
              <a:solidFill>
                <a:schemeClr val="bg1"/>
              </a:solidFill>
              <a:latin typeface="HelveticaNeueLT Pro 45 L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578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A999073C-5A9B-47D7-9304-9BB8356F2E94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9617850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Proteger la marca ICEX. Casos prácticos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16333047-7E87-4997-B6BC-2941C24F68A1}"/>
              </a:ext>
            </a:extLst>
          </p:cNvPr>
          <p:cNvSpPr txBox="1">
            <a:spLocks/>
          </p:cNvSpPr>
          <p:nvPr/>
        </p:nvSpPr>
        <p:spPr>
          <a:xfrm>
            <a:off x="629462" y="1261664"/>
            <a:ext cx="6882324" cy="437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ES" sz="2000" b="0" baseline="0">
                <a:solidFill>
                  <a:schemeClr val="tx1">
                    <a:tint val="75000"/>
                  </a:schemeClr>
                </a:solidFill>
                <a:cs typeface="Arial" pitchFamily="34" charset="0"/>
              </a:defRPr>
            </a:lvl1pPr>
            <a:lvl2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2pPr>
            <a:lvl3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3pPr>
            <a:lvl4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4pPr>
            <a:lvl5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s-ES" dirty="0">
              <a:solidFill>
                <a:srgbClr val="333F48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0</a:t>
            </a:r>
            <a:fld id="{484EB23D-4D9F-4EFC-AAD1-C4655EF9EBAD}" type="slidenum">
              <a:rPr lang="es-ES" sz="1400" smtClean="0">
                <a:solidFill>
                  <a:schemeClr val="bg1"/>
                </a:solidFill>
                <a:latin typeface="HelveticaNeueLT Pro 45 Lt" panose="020B0403020202020204" pitchFamily="34" charset="0"/>
              </a:rPr>
              <a:t>11</a:t>
            </a:fld>
            <a:endParaRPr lang="es-ES" sz="1400" dirty="0">
              <a:solidFill>
                <a:schemeClr val="bg1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1998958-DE3F-6508-A1AE-737DB7ADDFF3}"/>
              </a:ext>
            </a:extLst>
          </p:cNvPr>
          <p:cNvSpPr txBox="1"/>
          <p:nvPr/>
        </p:nvSpPr>
        <p:spPr>
          <a:xfrm>
            <a:off x="612000" y="1978688"/>
            <a:ext cx="4994030" cy="374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Cumplimiento del manual de identidad corporativa</a:t>
            </a:r>
            <a:endParaRPr lang="es-ES" sz="1800" b="1" dirty="0">
              <a:solidFill>
                <a:schemeClr val="tx1"/>
              </a:solidFill>
              <a:latin typeface="HelveticaNeueLT Pro 45 Lt" panose="020B0403020202020204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es-ES" sz="1800" dirty="0">
              <a:solidFill>
                <a:schemeClr val="tx1"/>
              </a:solidFill>
              <a:latin typeface="HelveticaNeueLT Pro 45 Lt" panose="020B0403020202020204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ES" dirty="0">
                <a:latin typeface="HelveticaNeueLT Pro 45 Lt" panose="020B0403020202020204" pitchFamily="34" charset="0"/>
              </a:rPr>
              <a:t>Seguimiento de acuerdos y acciones de colaboración con otras entidades / instituciones</a:t>
            </a:r>
            <a:endParaRPr lang="es-ES" sz="1800" dirty="0">
              <a:solidFill>
                <a:schemeClr val="tx1"/>
              </a:solidFill>
              <a:latin typeface="HelveticaNeueLT Pro 45 Lt" panose="020B0403020202020204" pitchFamily="34" charset="0"/>
            </a:endParaRPr>
          </a:p>
          <a:p>
            <a:pPr>
              <a:spcBef>
                <a:spcPct val="20000"/>
              </a:spcBef>
            </a:pPr>
            <a:endParaRPr lang="es-ES" sz="1800" dirty="0">
              <a:solidFill>
                <a:schemeClr val="tx1"/>
              </a:solidFill>
              <a:latin typeface="HelveticaNeueLT Pro 45 Lt" panose="020B0403020202020204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ES" dirty="0">
                <a:latin typeface="HelveticaNeueLT Pro 45 Lt" panose="020B0403020202020204" pitchFamily="34" charset="0"/>
              </a:rPr>
              <a:t>Trabajo conjunto con Gabinete de Prensa y con Consejería Delegada</a:t>
            </a:r>
          </a:p>
          <a:p>
            <a:pPr>
              <a:spcBef>
                <a:spcPct val="20000"/>
              </a:spcBef>
            </a:pPr>
            <a:endParaRPr lang="es-ES" dirty="0">
              <a:latin typeface="HelveticaNeueLT Pro 45 Lt" panose="020B0403020202020204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Creación de un libro de marca para su difusión interna y externa</a:t>
            </a:r>
            <a:endParaRPr lang="es-ES" sz="1800" b="1" dirty="0">
              <a:solidFill>
                <a:schemeClr val="tx1"/>
              </a:solidFill>
              <a:latin typeface="HelveticaNeueLT Pro 45 L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250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A999073C-5A9B-47D7-9304-9BB8356F2E94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9617850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Cumplimiento del manual de identidad. Casos prácticos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16333047-7E87-4997-B6BC-2941C24F68A1}"/>
              </a:ext>
            </a:extLst>
          </p:cNvPr>
          <p:cNvSpPr txBox="1">
            <a:spLocks/>
          </p:cNvSpPr>
          <p:nvPr/>
        </p:nvSpPr>
        <p:spPr>
          <a:xfrm>
            <a:off x="629462" y="1261664"/>
            <a:ext cx="6882324" cy="437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ES" sz="2000" b="0" baseline="0">
                <a:solidFill>
                  <a:schemeClr val="tx1">
                    <a:tint val="75000"/>
                  </a:schemeClr>
                </a:solidFill>
                <a:cs typeface="Arial" pitchFamily="34" charset="0"/>
              </a:defRPr>
            </a:lvl1pPr>
            <a:lvl2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2pPr>
            <a:lvl3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3pPr>
            <a:lvl4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4pPr>
            <a:lvl5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s-ES" dirty="0">
              <a:solidFill>
                <a:srgbClr val="333F48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0</a:t>
            </a:r>
            <a:fld id="{484EB23D-4D9F-4EFC-AAD1-C4655EF9EBAD}" type="slidenum">
              <a:rPr lang="es-ES" sz="1400" smtClean="0">
                <a:solidFill>
                  <a:schemeClr val="bg1"/>
                </a:solidFill>
                <a:latin typeface="HelveticaNeueLT Pro 45 Lt" panose="020B0403020202020204" pitchFamily="34" charset="0"/>
              </a:rPr>
              <a:t>12</a:t>
            </a:fld>
            <a:endParaRPr lang="es-ES" sz="1400" dirty="0">
              <a:solidFill>
                <a:schemeClr val="bg1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1ACF521-3A38-38E0-BB8B-19671DBEF1FB}"/>
              </a:ext>
            </a:extLst>
          </p:cNvPr>
          <p:cNvSpPr/>
          <p:nvPr/>
        </p:nvSpPr>
        <p:spPr>
          <a:xfrm>
            <a:off x="868488" y="1480474"/>
            <a:ext cx="1289144" cy="560097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FF0000"/>
                </a:solidFill>
                <a:latin typeface="HelveticaNeueLT Pro 45 Lt" panose="020B0403020202020204" pitchFamily="34" charset="0"/>
              </a:rPr>
              <a:t>Tipografía</a:t>
            </a:r>
            <a:endParaRPr lang="es-ES" dirty="0">
              <a:latin typeface="HelveticaNeueLT Pro 45 Lt" panose="020B0403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9322538-C117-4198-A8B9-A3FF4B5B7277}"/>
              </a:ext>
            </a:extLst>
          </p:cNvPr>
          <p:cNvSpPr txBox="1"/>
          <p:nvPr/>
        </p:nvSpPr>
        <p:spPr>
          <a:xfrm>
            <a:off x="868488" y="2786105"/>
            <a:ext cx="794782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>
                <a:latin typeface="HelveticaNeueLT Pro 45 Lt" panose="020B0403020202020204" pitchFamily="34" charset="0"/>
              </a:rPr>
              <a:t>La tipografía corporativa forma parte de la personalidad de ICEX. </a:t>
            </a:r>
          </a:p>
          <a:p>
            <a:endParaRPr lang="es-ES" dirty="0">
              <a:latin typeface="HelveticaNeueLT Pro 45 Lt" panose="020B0403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>
                <a:latin typeface="HelveticaNeueLT Pro 45 Lt" panose="020B0403020202020204" pitchFamily="34" charset="0"/>
              </a:rPr>
              <a:t>Se ha seleccionado sólo una tipografía para ofrecer la máxima consistencia a las comunicaciones de la marca. </a:t>
            </a:r>
          </a:p>
          <a:p>
            <a:endParaRPr lang="es-ES" dirty="0">
              <a:latin typeface="HelveticaNeueLT Pro 45 Lt" panose="020B0403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>
                <a:latin typeface="HelveticaNeueLT Pro 45 Lt" panose="020B0403020202020204" pitchFamily="34" charset="0"/>
              </a:rPr>
              <a:t>Hacer un correcto uso de la tipografía institucional ayudará a reforzar la identidad visual y a fidelizar al público con confianza y claridad.</a:t>
            </a:r>
          </a:p>
        </p:txBody>
      </p:sp>
    </p:spTree>
    <p:extLst>
      <p:ext uri="{BB962C8B-B14F-4D97-AF65-F5344CB8AC3E}">
        <p14:creationId xmlns:p14="http://schemas.microsoft.com/office/powerpoint/2010/main" val="771148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A999073C-5A9B-47D7-9304-9BB8356F2E94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9617850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Cumplimiento del manual de identidad. Casos prácticos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16333047-7E87-4997-B6BC-2941C24F68A1}"/>
              </a:ext>
            </a:extLst>
          </p:cNvPr>
          <p:cNvSpPr txBox="1">
            <a:spLocks/>
          </p:cNvSpPr>
          <p:nvPr/>
        </p:nvSpPr>
        <p:spPr>
          <a:xfrm>
            <a:off x="629462" y="1261664"/>
            <a:ext cx="6882324" cy="437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ES" sz="2000" b="0" baseline="0">
                <a:solidFill>
                  <a:schemeClr val="tx1">
                    <a:tint val="75000"/>
                  </a:schemeClr>
                </a:solidFill>
                <a:cs typeface="Arial" pitchFamily="34" charset="0"/>
              </a:defRPr>
            </a:lvl1pPr>
            <a:lvl2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2pPr>
            <a:lvl3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3pPr>
            <a:lvl4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4pPr>
            <a:lvl5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s-ES" dirty="0">
              <a:solidFill>
                <a:srgbClr val="333F48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0</a:t>
            </a:r>
            <a:fld id="{484EB23D-4D9F-4EFC-AAD1-C4655EF9EBAD}" type="slidenum">
              <a:rPr lang="es-ES" sz="1400" smtClean="0">
                <a:solidFill>
                  <a:schemeClr val="bg1"/>
                </a:solidFill>
                <a:latin typeface="HelveticaNeueLT Pro 45 Lt" panose="020B0403020202020204" pitchFamily="34" charset="0"/>
              </a:rPr>
              <a:t>13</a:t>
            </a:fld>
            <a:endParaRPr lang="es-ES" sz="1400" dirty="0">
              <a:solidFill>
                <a:schemeClr val="bg1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1ACF521-3A38-38E0-BB8B-19671DBEF1FB}"/>
              </a:ext>
            </a:extLst>
          </p:cNvPr>
          <p:cNvSpPr/>
          <p:nvPr/>
        </p:nvSpPr>
        <p:spPr>
          <a:xfrm>
            <a:off x="868488" y="1480474"/>
            <a:ext cx="1289144" cy="560097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FF0000"/>
                </a:solidFill>
                <a:latin typeface="HelveticaNeueLT Pro 45 Lt" panose="020B0403020202020204" pitchFamily="34" charset="0"/>
              </a:rPr>
              <a:t>Tipografía</a:t>
            </a:r>
            <a:endParaRPr lang="es-ES" dirty="0">
              <a:latin typeface="HelveticaNeueLT Pro 45 Lt" panose="020B0403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BA5FEC6-C7EB-AD96-6479-102B67A52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62" y="2259381"/>
            <a:ext cx="4247495" cy="373749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4DBCCFE-F430-E16C-C62F-C88EEF162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0925" y="2259381"/>
            <a:ext cx="5901750" cy="312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621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A999073C-5A9B-47D7-9304-9BB8356F2E94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9617850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Cumplimiento del manual de identidad. Casos prácticos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16333047-7E87-4997-B6BC-2941C24F68A1}"/>
              </a:ext>
            </a:extLst>
          </p:cNvPr>
          <p:cNvSpPr txBox="1">
            <a:spLocks/>
          </p:cNvSpPr>
          <p:nvPr/>
        </p:nvSpPr>
        <p:spPr>
          <a:xfrm>
            <a:off x="629462" y="1261664"/>
            <a:ext cx="6882324" cy="437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ES" sz="2000" b="0" baseline="0">
                <a:solidFill>
                  <a:schemeClr val="tx1">
                    <a:tint val="75000"/>
                  </a:schemeClr>
                </a:solidFill>
                <a:cs typeface="Arial" pitchFamily="34" charset="0"/>
              </a:defRPr>
            </a:lvl1pPr>
            <a:lvl2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2pPr>
            <a:lvl3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3pPr>
            <a:lvl4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4pPr>
            <a:lvl5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s-ES" dirty="0">
              <a:solidFill>
                <a:srgbClr val="333F48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0</a:t>
            </a:r>
            <a:fld id="{484EB23D-4D9F-4EFC-AAD1-C4655EF9EBAD}" type="slidenum">
              <a:rPr lang="es-ES" sz="1400" smtClean="0">
                <a:solidFill>
                  <a:schemeClr val="bg1"/>
                </a:solidFill>
                <a:latin typeface="HelveticaNeueLT Pro 45 Lt" panose="020B0403020202020204" pitchFamily="34" charset="0"/>
              </a:rPr>
              <a:t>14</a:t>
            </a:fld>
            <a:endParaRPr lang="es-ES" sz="1400" dirty="0">
              <a:solidFill>
                <a:schemeClr val="bg1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3" name="Marcador de texto 4">
            <a:extLst>
              <a:ext uri="{FF2B5EF4-FFF2-40B4-BE49-F238E27FC236}">
                <a16:creationId xmlns:a16="http://schemas.microsoft.com/office/drawing/2014/main" id="{C7EF7F77-528A-4F6B-3AFE-FF284330DE0F}"/>
              </a:ext>
            </a:extLst>
          </p:cNvPr>
          <p:cNvSpPr txBox="1">
            <a:spLocks/>
          </p:cNvSpPr>
          <p:nvPr/>
        </p:nvSpPr>
        <p:spPr>
          <a:xfrm>
            <a:off x="629462" y="1386661"/>
            <a:ext cx="9710560" cy="437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s-E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baseline="0">
                <a:solidFill>
                  <a:srgbClr val="333F48"/>
                </a:solidFill>
                <a:latin typeface="HelveticaNeueLT Pro 45 Lt" panose="020B0403020202020204" pitchFamily="34" charset="0"/>
                <a:cs typeface="Arial" pitchFamily="34" charset="0"/>
              </a:defRPr>
            </a:lvl1pPr>
            <a:lvl2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2pPr>
            <a:lvl3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3pPr>
            <a:lvl4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4pPr>
            <a:lvl5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b="1" dirty="0"/>
              <a:t>Paleta cromática corporativa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FCDD1BA-8DED-E567-BA5E-AEF9788B5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2074275"/>
            <a:ext cx="6729420" cy="366614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6AC75AA-8476-234F-2A91-E90426E7E7D0}"/>
              </a:ext>
            </a:extLst>
          </p:cNvPr>
          <p:cNvSpPr txBox="1"/>
          <p:nvPr/>
        </p:nvSpPr>
        <p:spPr>
          <a:xfrm>
            <a:off x="8248650" y="274320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HelveticaNeueLT Pro 45 Lt" panose="020B0403020202020204" pitchFamily="34" charset="0"/>
              </a:rPr>
              <a:t>Colores principales</a:t>
            </a:r>
          </a:p>
        </p:txBody>
      </p:sp>
    </p:spTree>
    <p:extLst>
      <p:ext uri="{BB962C8B-B14F-4D97-AF65-F5344CB8AC3E}">
        <p14:creationId xmlns:p14="http://schemas.microsoft.com/office/powerpoint/2010/main" val="365314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A999073C-5A9B-47D7-9304-9BB8356F2E94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9617850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Cumplimiento del manual de identidad. Casos prácticos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16333047-7E87-4997-B6BC-2941C24F68A1}"/>
              </a:ext>
            </a:extLst>
          </p:cNvPr>
          <p:cNvSpPr txBox="1">
            <a:spLocks/>
          </p:cNvSpPr>
          <p:nvPr/>
        </p:nvSpPr>
        <p:spPr>
          <a:xfrm>
            <a:off x="629462" y="1261664"/>
            <a:ext cx="6882324" cy="437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ES" sz="2000" b="0" baseline="0">
                <a:solidFill>
                  <a:schemeClr val="tx1">
                    <a:tint val="75000"/>
                  </a:schemeClr>
                </a:solidFill>
                <a:cs typeface="Arial" pitchFamily="34" charset="0"/>
              </a:defRPr>
            </a:lvl1pPr>
            <a:lvl2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2pPr>
            <a:lvl3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3pPr>
            <a:lvl4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4pPr>
            <a:lvl5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s-ES" dirty="0">
              <a:solidFill>
                <a:srgbClr val="333F48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0</a:t>
            </a:r>
            <a:fld id="{484EB23D-4D9F-4EFC-AAD1-C4655EF9EBAD}" type="slidenum">
              <a:rPr lang="es-ES" sz="1400" smtClean="0">
                <a:solidFill>
                  <a:schemeClr val="bg1"/>
                </a:solidFill>
                <a:latin typeface="HelveticaNeueLT Pro 45 Lt" panose="020B0403020202020204" pitchFamily="34" charset="0"/>
              </a:rPr>
              <a:t>15</a:t>
            </a:fld>
            <a:endParaRPr lang="es-ES" sz="1400" dirty="0">
              <a:solidFill>
                <a:schemeClr val="bg1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3" name="Marcador de texto 4">
            <a:extLst>
              <a:ext uri="{FF2B5EF4-FFF2-40B4-BE49-F238E27FC236}">
                <a16:creationId xmlns:a16="http://schemas.microsoft.com/office/drawing/2014/main" id="{C7EF7F77-528A-4F6B-3AFE-FF284330DE0F}"/>
              </a:ext>
            </a:extLst>
          </p:cNvPr>
          <p:cNvSpPr txBox="1">
            <a:spLocks/>
          </p:cNvSpPr>
          <p:nvPr/>
        </p:nvSpPr>
        <p:spPr>
          <a:xfrm>
            <a:off x="629462" y="1386661"/>
            <a:ext cx="9710560" cy="437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s-E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baseline="0">
                <a:solidFill>
                  <a:srgbClr val="333F48"/>
                </a:solidFill>
                <a:latin typeface="HelveticaNeueLT Pro 45 Lt" panose="020B0403020202020204" pitchFamily="34" charset="0"/>
                <a:cs typeface="Arial" pitchFamily="34" charset="0"/>
              </a:defRPr>
            </a:lvl1pPr>
            <a:lvl2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2pPr>
            <a:lvl3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3pPr>
            <a:lvl4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4pPr>
            <a:lvl5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b="1" dirty="0"/>
              <a:t>Paleta cromática corporativa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8F5929F-6683-507C-37BB-4C8F3C2B9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789" y="2207625"/>
            <a:ext cx="5047211" cy="381064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7D94CBA-5037-1AE2-9EB5-DE757A6A8B0E}"/>
              </a:ext>
            </a:extLst>
          </p:cNvPr>
          <p:cNvSpPr txBox="1"/>
          <p:nvPr/>
        </p:nvSpPr>
        <p:spPr>
          <a:xfrm>
            <a:off x="7714211" y="2951946"/>
            <a:ext cx="342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HelveticaNeueLT Pro 45 Lt" panose="020B0403020202020204" pitchFamily="34" charset="0"/>
              </a:rPr>
              <a:t>Colores secundarios</a:t>
            </a:r>
          </a:p>
        </p:txBody>
      </p:sp>
    </p:spTree>
    <p:extLst>
      <p:ext uri="{BB962C8B-B14F-4D97-AF65-F5344CB8AC3E}">
        <p14:creationId xmlns:p14="http://schemas.microsoft.com/office/powerpoint/2010/main" val="581577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A999073C-5A9B-47D7-9304-9BB8356F2E94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9617850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Cumplimiento del manual de identidad. Casos prácticos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16333047-7E87-4997-B6BC-2941C24F68A1}"/>
              </a:ext>
            </a:extLst>
          </p:cNvPr>
          <p:cNvSpPr txBox="1">
            <a:spLocks/>
          </p:cNvSpPr>
          <p:nvPr/>
        </p:nvSpPr>
        <p:spPr>
          <a:xfrm>
            <a:off x="629462" y="1261664"/>
            <a:ext cx="6882324" cy="437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ES" sz="2000" b="0" baseline="0">
                <a:solidFill>
                  <a:schemeClr val="tx1">
                    <a:tint val="75000"/>
                  </a:schemeClr>
                </a:solidFill>
                <a:cs typeface="Arial" pitchFamily="34" charset="0"/>
              </a:defRPr>
            </a:lvl1pPr>
            <a:lvl2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2pPr>
            <a:lvl3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3pPr>
            <a:lvl4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4pPr>
            <a:lvl5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s-ES" dirty="0">
              <a:solidFill>
                <a:srgbClr val="333F48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0</a:t>
            </a:r>
            <a:fld id="{484EB23D-4D9F-4EFC-AAD1-C4655EF9EBAD}" type="slidenum">
              <a:rPr lang="es-ES" sz="1400" smtClean="0">
                <a:solidFill>
                  <a:schemeClr val="bg1"/>
                </a:solidFill>
                <a:latin typeface="HelveticaNeueLT Pro 45 Lt" panose="020B0403020202020204" pitchFamily="34" charset="0"/>
              </a:rPr>
              <a:t>16</a:t>
            </a:fld>
            <a:endParaRPr lang="es-ES" sz="1400" dirty="0">
              <a:solidFill>
                <a:schemeClr val="bg1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A34D7DC-7F88-D46D-234B-B94C96D09BDF}"/>
              </a:ext>
            </a:extLst>
          </p:cNvPr>
          <p:cNvSpPr txBox="1"/>
          <p:nvPr/>
        </p:nvSpPr>
        <p:spPr>
          <a:xfrm>
            <a:off x="629462" y="2036549"/>
            <a:ext cx="5276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>
                <a:latin typeface="HelveticaNeueLT Pro 45 Lt" panose="020B0403020202020204" pitchFamily="34" charset="0"/>
              </a:rPr>
              <a:t>Comunicación con empresas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612A2BB-173E-14D1-1B89-03149FD36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2685436"/>
            <a:ext cx="6400800" cy="110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E7161E1B-2703-532A-D3B8-5FC46D3C686E}"/>
              </a:ext>
            </a:extLst>
          </p:cNvPr>
          <p:cNvSpPr/>
          <p:nvPr/>
        </p:nvSpPr>
        <p:spPr>
          <a:xfrm>
            <a:off x="629462" y="1324591"/>
            <a:ext cx="3075741" cy="560097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FF0000"/>
                </a:solidFill>
                <a:latin typeface="HelveticaNeueLT Pro 45 Lt" panose="020B0403020202020204" pitchFamily="34" charset="0"/>
              </a:rPr>
              <a:t>Logotipo ICEX</a:t>
            </a:r>
            <a:endParaRPr lang="es-ES" dirty="0">
              <a:latin typeface="HelveticaNeueLT Pro 45 L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305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A999073C-5A9B-47D7-9304-9BB8356F2E94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9617850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Cumplimiento del manual de identidad. Casos prácticos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16333047-7E87-4997-B6BC-2941C24F68A1}"/>
              </a:ext>
            </a:extLst>
          </p:cNvPr>
          <p:cNvSpPr txBox="1">
            <a:spLocks/>
          </p:cNvSpPr>
          <p:nvPr/>
        </p:nvSpPr>
        <p:spPr>
          <a:xfrm>
            <a:off x="629462" y="1261664"/>
            <a:ext cx="6882324" cy="437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ES" sz="2000" b="0" baseline="0">
                <a:solidFill>
                  <a:schemeClr val="tx1">
                    <a:tint val="75000"/>
                  </a:schemeClr>
                </a:solidFill>
                <a:cs typeface="Arial" pitchFamily="34" charset="0"/>
              </a:defRPr>
            </a:lvl1pPr>
            <a:lvl2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2pPr>
            <a:lvl3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3pPr>
            <a:lvl4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4pPr>
            <a:lvl5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s-ES" dirty="0">
              <a:solidFill>
                <a:srgbClr val="333F48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0</a:t>
            </a:r>
            <a:fld id="{484EB23D-4D9F-4EFC-AAD1-C4655EF9EBAD}" type="slidenum">
              <a:rPr lang="es-ES" sz="1400" smtClean="0">
                <a:solidFill>
                  <a:schemeClr val="bg1"/>
                </a:solidFill>
                <a:latin typeface="HelveticaNeueLT Pro 45 Lt" panose="020B0403020202020204" pitchFamily="34" charset="0"/>
              </a:rPr>
              <a:t>17</a:t>
            </a:fld>
            <a:endParaRPr lang="es-ES" sz="1400" dirty="0">
              <a:solidFill>
                <a:schemeClr val="bg1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3" name="Marcador de texto 4">
            <a:extLst>
              <a:ext uri="{FF2B5EF4-FFF2-40B4-BE49-F238E27FC236}">
                <a16:creationId xmlns:a16="http://schemas.microsoft.com/office/drawing/2014/main" id="{C7EF7F77-528A-4F6B-3AFE-FF284330DE0F}"/>
              </a:ext>
            </a:extLst>
          </p:cNvPr>
          <p:cNvSpPr txBox="1">
            <a:spLocks/>
          </p:cNvSpPr>
          <p:nvPr/>
        </p:nvSpPr>
        <p:spPr>
          <a:xfrm>
            <a:off x="629462" y="1386661"/>
            <a:ext cx="9710560" cy="437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s-E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baseline="0">
                <a:solidFill>
                  <a:srgbClr val="333F48"/>
                </a:solidFill>
                <a:latin typeface="HelveticaNeueLT Pro 45 Lt" panose="020B0403020202020204" pitchFamily="34" charset="0"/>
                <a:cs typeface="Arial" pitchFamily="34" charset="0"/>
              </a:defRPr>
            </a:lvl1pPr>
            <a:lvl2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2pPr>
            <a:lvl3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3pPr>
            <a:lvl4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4pPr>
            <a:lvl5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b="1" dirty="0"/>
              <a:t>Logo ICEX + Fondos FEDER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3A3ADAA-1883-512B-9C04-B5B330F92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39" y="2918289"/>
            <a:ext cx="11397616" cy="54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276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A999073C-5A9B-47D7-9304-9BB8356F2E94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9617850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Cumplimiento del manual de identidad. Casos prácticos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16333047-7E87-4997-B6BC-2941C24F68A1}"/>
              </a:ext>
            </a:extLst>
          </p:cNvPr>
          <p:cNvSpPr txBox="1">
            <a:spLocks/>
          </p:cNvSpPr>
          <p:nvPr/>
        </p:nvSpPr>
        <p:spPr>
          <a:xfrm>
            <a:off x="629462" y="1261664"/>
            <a:ext cx="6882324" cy="437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ES" sz="2000" b="0" baseline="0">
                <a:solidFill>
                  <a:schemeClr val="tx1">
                    <a:tint val="75000"/>
                  </a:schemeClr>
                </a:solidFill>
                <a:cs typeface="Arial" pitchFamily="34" charset="0"/>
              </a:defRPr>
            </a:lvl1pPr>
            <a:lvl2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2pPr>
            <a:lvl3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3pPr>
            <a:lvl4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4pPr>
            <a:lvl5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s-ES" dirty="0">
              <a:solidFill>
                <a:srgbClr val="333F48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0</a:t>
            </a:r>
            <a:fld id="{484EB23D-4D9F-4EFC-AAD1-C4655EF9EBAD}" type="slidenum">
              <a:rPr lang="es-ES" sz="1400" smtClean="0">
                <a:solidFill>
                  <a:schemeClr val="bg1"/>
                </a:solidFill>
                <a:latin typeface="HelveticaNeueLT Pro 45 Lt" panose="020B0403020202020204" pitchFamily="34" charset="0"/>
              </a:rPr>
              <a:t>18</a:t>
            </a:fld>
            <a:endParaRPr lang="es-ES" sz="1400" dirty="0">
              <a:solidFill>
                <a:schemeClr val="bg1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3" name="Marcador de texto 4">
            <a:extLst>
              <a:ext uri="{FF2B5EF4-FFF2-40B4-BE49-F238E27FC236}">
                <a16:creationId xmlns:a16="http://schemas.microsoft.com/office/drawing/2014/main" id="{C7EF7F77-528A-4F6B-3AFE-FF284330DE0F}"/>
              </a:ext>
            </a:extLst>
          </p:cNvPr>
          <p:cNvSpPr txBox="1">
            <a:spLocks/>
          </p:cNvSpPr>
          <p:nvPr/>
        </p:nvSpPr>
        <p:spPr>
          <a:xfrm>
            <a:off x="629462" y="1386661"/>
            <a:ext cx="9710560" cy="437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s-E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baseline="0">
                <a:solidFill>
                  <a:srgbClr val="333F48"/>
                </a:solidFill>
                <a:latin typeface="HelveticaNeueLT Pro 45 Lt" panose="020B0403020202020204" pitchFamily="34" charset="0"/>
                <a:cs typeface="Arial" pitchFamily="34" charset="0"/>
              </a:defRPr>
            </a:lvl1pPr>
            <a:lvl2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2pPr>
            <a:lvl3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3pPr>
            <a:lvl4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4pPr>
            <a:lvl5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b="1" dirty="0"/>
              <a:t>Logo ICEX + Fondos PRTR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E77DA37-106F-0506-D934-3F6D74F67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62" y="3054464"/>
            <a:ext cx="10801350" cy="48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06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A999073C-5A9B-47D7-9304-9BB8356F2E94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9617850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Cumplimiento del manual de identidad. Casos prácticos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16333047-7E87-4997-B6BC-2941C24F68A1}"/>
              </a:ext>
            </a:extLst>
          </p:cNvPr>
          <p:cNvSpPr txBox="1">
            <a:spLocks/>
          </p:cNvSpPr>
          <p:nvPr/>
        </p:nvSpPr>
        <p:spPr>
          <a:xfrm>
            <a:off x="629462" y="1261664"/>
            <a:ext cx="6882324" cy="437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ES" sz="2000" b="0" baseline="0">
                <a:solidFill>
                  <a:schemeClr val="tx1">
                    <a:tint val="75000"/>
                  </a:schemeClr>
                </a:solidFill>
                <a:cs typeface="Arial" pitchFamily="34" charset="0"/>
              </a:defRPr>
            </a:lvl1pPr>
            <a:lvl2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2pPr>
            <a:lvl3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3pPr>
            <a:lvl4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4pPr>
            <a:lvl5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s-ES" dirty="0">
              <a:solidFill>
                <a:srgbClr val="333F48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0</a:t>
            </a:r>
            <a:fld id="{484EB23D-4D9F-4EFC-AAD1-C4655EF9EBAD}" type="slidenum">
              <a:rPr lang="es-ES" sz="1400" smtClean="0">
                <a:solidFill>
                  <a:schemeClr val="bg1"/>
                </a:solidFill>
                <a:latin typeface="HelveticaNeueLT Pro 45 Lt" panose="020B0403020202020204" pitchFamily="34" charset="0"/>
              </a:rPr>
              <a:t>19</a:t>
            </a:fld>
            <a:endParaRPr lang="es-ES" sz="1400" dirty="0">
              <a:solidFill>
                <a:schemeClr val="bg1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9B0C298-689A-994B-CCA4-D983B72139E1}"/>
              </a:ext>
            </a:extLst>
          </p:cNvPr>
          <p:cNvSpPr/>
          <p:nvPr/>
        </p:nvSpPr>
        <p:spPr>
          <a:xfrm>
            <a:off x="525587" y="2128576"/>
            <a:ext cx="3075741" cy="560097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FF0000"/>
                </a:solidFill>
                <a:latin typeface="HelveticaNeueLT Pro 45 Lt" panose="020B0403020202020204" pitchFamily="34" charset="0"/>
              </a:rPr>
              <a:t>Logotipo E</a:t>
            </a:r>
            <a:endParaRPr lang="es-ES" dirty="0">
              <a:latin typeface="HelveticaNeueLT Pro 45 Lt" panose="020B0403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75F4211-311B-011C-3A02-CD94A35E5464}"/>
              </a:ext>
            </a:extLst>
          </p:cNvPr>
          <p:cNvSpPr txBox="1"/>
          <p:nvPr/>
        </p:nvSpPr>
        <p:spPr>
          <a:xfrm>
            <a:off x="525587" y="3429000"/>
            <a:ext cx="49940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latin typeface="HelveticaNeueLT Pro 45 Lt" panose="020B0403020202020204" pitchFamily="34" charset="0"/>
              </a:rPr>
              <a:t>El logotipo ‘E’ es la forma gráfica de identidad de uso recurrente y asociada a las </a:t>
            </a:r>
            <a:r>
              <a:rPr lang="es-ES" dirty="0">
                <a:solidFill>
                  <a:srgbClr val="FF0000"/>
                </a:solidFill>
                <a:latin typeface="HelveticaNeueLT Pro 45 Lt" panose="020B0403020202020204" pitchFamily="34" charset="0"/>
              </a:rPr>
              <a:t>actividades de promoción internacional</a:t>
            </a:r>
            <a:r>
              <a:rPr lang="es-ES" dirty="0">
                <a:latin typeface="HelveticaNeueLT Pro 45 Lt" panose="020B0403020202020204" pitchFamily="34" charset="0"/>
              </a:rPr>
              <a:t> </a:t>
            </a:r>
            <a:r>
              <a:rPr lang="es-ES" dirty="0">
                <a:solidFill>
                  <a:srgbClr val="FF0000"/>
                </a:solidFill>
                <a:latin typeface="HelveticaNeueLT Pro 45 Lt" panose="020B0403020202020204" pitchFamily="34" charset="0"/>
              </a:rPr>
              <a:t>en el exterior</a:t>
            </a:r>
            <a:r>
              <a:rPr lang="es-ES" dirty="0">
                <a:latin typeface="HelveticaNeueLT Pro 45 Lt" panose="020B0403020202020204" pitchFamily="34" charset="0"/>
              </a:rPr>
              <a:t>, que actúa como emblema internacional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0A57F5C-F9E3-23F7-F9F4-F261A171B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747" y="2770357"/>
            <a:ext cx="1771650" cy="234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746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21 Grupo">
            <a:extLst>
              <a:ext uri="{FF2B5EF4-FFF2-40B4-BE49-F238E27FC236}">
                <a16:creationId xmlns:a16="http://schemas.microsoft.com/office/drawing/2014/main" id="{411EF379-86BD-437E-9BF9-6354951B56FA}"/>
              </a:ext>
            </a:extLst>
          </p:cNvPr>
          <p:cNvGrpSpPr>
            <a:grpSpLocks/>
          </p:cNvGrpSpPr>
          <p:nvPr/>
        </p:nvGrpSpPr>
        <p:grpSpPr bwMode="auto">
          <a:xfrm>
            <a:off x="1378438" y="1469860"/>
            <a:ext cx="395118" cy="600075"/>
            <a:chOff x="472568" y="2942556"/>
            <a:chExt cx="395118" cy="598956"/>
          </a:xfrm>
        </p:grpSpPr>
        <p:sp>
          <p:nvSpPr>
            <p:cNvPr id="38" name="22 CuadroTexto">
              <a:extLst>
                <a:ext uri="{FF2B5EF4-FFF2-40B4-BE49-F238E27FC236}">
                  <a16:creationId xmlns:a16="http://schemas.microsoft.com/office/drawing/2014/main" id="{55A342B1-AAE0-4890-9161-4BDECF6EB0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568" y="2942556"/>
              <a:ext cx="357116" cy="598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NeueLT Std L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NeueLT Std L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NeueLT Std L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NeueLT Std L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NeueLT Std L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NeueLT Std L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NeueLT Std L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NeueLT Std L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NeueLT Std Lt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ts val="4000"/>
                </a:lnSpc>
              </a:pPr>
              <a:r>
                <a:rPr lang="es-ES" sz="4000" dirty="0">
                  <a:solidFill>
                    <a:srgbClr val="D52B1E"/>
                  </a:solidFill>
                </a:rPr>
                <a:t>1</a:t>
              </a:r>
            </a:p>
          </p:txBody>
        </p:sp>
        <p:cxnSp>
          <p:nvCxnSpPr>
            <p:cNvPr id="39" name="23 Conector recto">
              <a:extLst>
                <a:ext uri="{FF2B5EF4-FFF2-40B4-BE49-F238E27FC236}">
                  <a16:creationId xmlns:a16="http://schemas.microsoft.com/office/drawing/2014/main" id="{289964D0-5DEE-4199-9E1B-C954D73F7BB8}"/>
                </a:ext>
              </a:extLst>
            </p:cNvPr>
            <p:cNvCxnSpPr/>
            <p:nvPr/>
          </p:nvCxnSpPr>
          <p:spPr>
            <a:xfrm flipH="1">
              <a:off x="867686" y="2975830"/>
              <a:ext cx="0" cy="450009"/>
            </a:xfrm>
            <a:prstGeom prst="line">
              <a:avLst/>
            </a:prstGeom>
            <a:ln>
              <a:solidFill>
                <a:srgbClr val="454E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ítulo 6">
            <a:extLst>
              <a:ext uri="{FF2B5EF4-FFF2-40B4-BE49-F238E27FC236}">
                <a16:creationId xmlns:a16="http://schemas.microsoft.com/office/drawing/2014/main" id="{E95054DF-BAD6-43E7-80D9-5FFC6877C0D5}"/>
              </a:ext>
            </a:extLst>
          </p:cNvPr>
          <p:cNvSpPr txBox="1">
            <a:spLocks/>
          </p:cNvSpPr>
          <p:nvPr/>
        </p:nvSpPr>
        <p:spPr>
          <a:xfrm>
            <a:off x="811365" y="632917"/>
            <a:ext cx="1393065" cy="524667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s-ES" sz="3200" kern="1200" dirty="0">
                <a:solidFill>
                  <a:schemeClr val="accent1"/>
                </a:solidFill>
                <a:latin typeface="HelveticaNeueLT Std Lt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52B1E"/>
                </a:solidFill>
              </a:rPr>
              <a:t>Índice</a:t>
            </a:r>
          </a:p>
        </p:txBody>
      </p:sp>
      <p:sp>
        <p:nvSpPr>
          <p:cNvPr id="63" name="19 CuadroTexto">
            <a:extLst>
              <a:ext uri="{FF2B5EF4-FFF2-40B4-BE49-F238E27FC236}">
                <a16:creationId xmlns:a16="http://schemas.microsoft.com/office/drawing/2014/main" id="{16047E63-4274-42BD-9EC8-1A9855171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1558" y="1493289"/>
            <a:ext cx="61741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HelveticaNeueLT Std Lt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NeueLT Std Lt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NeueLT Std Lt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NeueLT Std Lt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NeueLT Std Lt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NeueLT Std Lt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NeueLT Std Lt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NeueLT Std Lt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NeueLT Std Lt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sz="1600" dirty="0">
                <a:solidFill>
                  <a:srgbClr val="D52B1E"/>
                </a:solidFill>
              </a:rPr>
              <a:t>Dónde estamos y cuáles son nuestras funciones</a:t>
            </a:r>
          </a:p>
        </p:txBody>
      </p:sp>
      <p:grpSp>
        <p:nvGrpSpPr>
          <p:cNvPr id="65" name="21 Grupo">
            <a:extLst>
              <a:ext uri="{FF2B5EF4-FFF2-40B4-BE49-F238E27FC236}">
                <a16:creationId xmlns:a16="http://schemas.microsoft.com/office/drawing/2014/main" id="{411EF379-86BD-437E-9BF9-6354951B56FA}"/>
              </a:ext>
            </a:extLst>
          </p:cNvPr>
          <p:cNvGrpSpPr>
            <a:grpSpLocks/>
          </p:cNvGrpSpPr>
          <p:nvPr/>
        </p:nvGrpSpPr>
        <p:grpSpPr bwMode="auto">
          <a:xfrm>
            <a:off x="1378438" y="2309794"/>
            <a:ext cx="395118" cy="600075"/>
            <a:chOff x="472568" y="2942556"/>
            <a:chExt cx="395118" cy="598956"/>
          </a:xfrm>
        </p:grpSpPr>
        <p:sp>
          <p:nvSpPr>
            <p:cNvPr id="66" name="22 CuadroTexto">
              <a:extLst>
                <a:ext uri="{FF2B5EF4-FFF2-40B4-BE49-F238E27FC236}">
                  <a16:creationId xmlns:a16="http://schemas.microsoft.com/office/drawing/2014/main" id="{55A342B1-AAE0-4890-9161-4BDECF6EB0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568" y="2942556"/>
              <a:ext cx="357116" cy="598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NeueLT Std L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NeueLT Std L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NeueLT Std L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NeueLT Std L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NeueLT Std L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NeueLT Std L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NeueLT Std L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NeueLT Std L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NeueLT Std Lt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ts val="4000"/>
                </a:lnSpc>
              </a:pPr>
              <a:r>
                <a:rPr lang="es-ES" sz="4000" dirty="0">
                  <a:solidFill>
                    <a:srgbClr val="D52B1E"/>
                  </a:solidFill>
                </a:rPr>
                <a:t>2</a:t>
              </a:r>
            </a:p>
          </p:txBody>
        </p:sp>
        <p:cxnSp>
          <p:nvCxnSpPr>
            <p:cNvPr id="67" name="23 Conector recto">
              <a:extLst>
                <a:ext uri="{FF2B5EF4-FFF2-40B4-BE49-F238E27FC236}">
                  <a16:creationId xmlns:a16="http://schemas.microsoft.com/office/drawing/2014/main" id="{289964D0-5DEE-4199-9E1B-C954D73F7BB8}"/>
                </a:ext>
              </a:extLst>
            </p:cNvPr>
            <p:cNvCxnSpPr/>
            <p:nvPr/>
          </p:nvCxnSpPr>
          <p:spPr>
            <a:xfrm flipH="1">
              <a:off x="867686" y="2975830"/>
              <a:ext cx="0" cy="450009"/>
            </a:xfrm>
            <a:prstGeom prst="line">
              <a:avLst/>
            </a:prstGeom>
            <a:ln>
              <a:solidFill>
                <a:srgbClr val="454E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19 CuadroTexto">
            <a:extLst>
              <a:ext uri="{FF2B5EF4-FFF2-40B4-BE49-F238E27FC236}">
                <a16:creationId xmlns:a16="http://schemas.microsoft.com/office/drawing/2014/main" id="{16047E63-4274-42BD-9EC8-1A9855171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1558" y="2399278"/>
            <a:ext cx="617410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HelveticaNeueLT Std Lt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NeueLT Std Lt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NeueLT Std Lt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NeueLT Std Lt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NeueLT Std Lt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NeueLT Std Lt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NeueLT Std Lt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NeueLT Std Lt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NeueLT Std Lt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sz="1600" dirty="0">
                <a:solidFill>
                  <a:srgbClr val="D52B1E"/>
                </a:solidFill>
              </a:rPr>
              <a:t>Difundir y comercializar las actividades ICEX: web y email </a:t>
            </a:r>
            <a:r>
              <a:rPr lang="es-ES" sz="1600" dirty="0" err="1">
                <a:solidFill>
                  <a:srgbClr val="D52B1E"/>
                </a:solidFill>
              </a:rPr>
              <a:t>mkt</a:t>
            </a:r>
            <a:endParaRPr lang="es-ES" sz="1600" dirty="0">
              <a:solidFill>
                <a:srgbClr val="D52B1E"/>
              </a:solidFill>
            </a:endParaRPr>
          </a:p>
        </p:txBody>
      </p:sp>
      <p:grpSp>
        <p:nvGrpSpPr>
          <p:cNvPr id="70" name="21 Grupo">
            <a:extLst>
              <a:ext uri="{FF2B5EF4-FFF2-40B4-BE49-F238E27FC236}">
                <a16:creationId xmlns:a16="http://schemas.microsoft.com/office/drawing/2014/main" id="{411EF379-86BD-437E-9BF9-6354951B56FA}"/>
              </a:ext>
            </a:extLst>
          </p:cNvPr>
          <p:cNvGrpSpPr>
            <a:grpSpLocks/>
          </p:cNvGrpSpPr>
          <p:nvPr/>
        </p:nvGrpSpPr>
        <p:grpSpPr bwMode="auto">
          <a:xfrm>
            <a:off x="1378438" y="3151678"/>
            <a:ext cx="395118" cy="600075"/>
            <a:chOff x="472568" y="2942556"/>
            <a:chExt cx="395118" cy="598956"/>
          </a:xfrm>
        </p:grpSpPr>
        <p:sp>
          <p:nvSpPr>
            <p:cNvPr id="71" name="22 CuadroTexto">
              <a:extLst>
                <a:ext uri="{FF2B5EF4-FFF2-40B4-BE49-F238E27FC236}">
                  <a16:creationId xmlns:a16="http://schemas.microsoft.com/office/drawing/2014/main" id="{55A342B1-AAE0-4890-9161-4BDECF6EB0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568" y="2942556"/>
              <a:ext cx="357116" cy="598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NeueLT Std L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NeueLT Std L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NeueLT Std L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NeueLT Std L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NeueLT Std L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NeueLT Std L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NeueLT Std L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NeueLT Std L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NeueLT Std Lt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ts val="4000"/>
                </a:lnSpc>
              </a:pPr>
              <a:r>
                <a:rPr lang="es-ES" sz="4000" dirty="0">
                  <a:solidFill>
                    <a:srgbClr val="D52B1E"/>
                  </a:solidFill>
                </a:rPr>
                <a:t>3</a:t>
              </a:r>
            </a:p>
          </p:txBody>
        </p:sp>
        <p:cxnSp>
          <p:nvCxnSpPr>
            <p:cNvPr id="72" name="23 Conector recto">
              <a:extLst>
                <a:ext uri="{FF2B5EF4-FFF2-40B4-BE49-F238E27FC236}">
                  <a16:creationId xmlns:a16="http://schemas.microsoft.com/office/drawing/2014/main" id="{289964D0-5DEE-4199-9E1B-C954D73F7BB8}"/>
                </a:ext>
              </a:extLst>
            </p:cNvPr>
            <p:cNvCxnSpPr/>
            <p:nvPr/>
          </p:nvCxnSpPr>
          <p:spPr>
            <a:xfrm flipH="1">
              <a:off x="867686" y="2975830"/>
              <a:ext cx="0" cy="450009"/>
            </a:xfrm>
            <a:prstGeom prst="line">
              <a:avLst/>
            </a:prstGeom>
            <a:ln>
              <a:solidFill>
                <a:srgbClr val="454E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19 CuadroTexto">
            <a:extLst>
              <a:ext uri="{FF2B5EF4-FFF2-40B4-BE49-F238E27FC236}">
                <a16:creationId xmlns:a16="http://schemas.microsoft.com/office/drawing/2014/main" id="{16047E63-4274-42BD-9EC8-1A9855171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1557" y="3202081"/>
            <a:ext cx="61740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HelveticaNeueLT Std Lt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NeueLT Std Lt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NeueLT Std Lt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NeueLT Std Lt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NeueLT Std Lt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NeueLT Std Lt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NeueLT Std Lt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NeueLT Std Lt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NeueLT Std Lt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sz="1600" dirty="0">
                <a:solidFill>
                  <a:srgbClr val="D52B1E"/>
                </a:solidFill>
              </a:rPr>
              <a:t>Difundir y comercializar las actividades ICEX: campañas pago</a:t>
            </a:r>
          </a:p>
        </p:txBody>
      </p:sp>
      <p:grpSp>
        <p:nvGrpSpPr>
          <p:cNvPr id="85" name="21 Grupo">
            <a:extLst>
              <a:ext uri="{FF2B5EF4-FFF2-40B4-BE49-F238E27FC236}">
                <a16:creationId xmlns:a16="http://schemas.microsoft.com/office/drawing/2014/main" id="{411EF379-86BD-437E-9BF9-6354951B56FA}"/>
              </a:ext>
            </a:extLst>
          </p:cNvPr>
          <p:cNvGrpSpPr>
            <a:grpSpLocks/>
          </p:cNvGrpSpPr>
          <p:nvPr/>
        </p:nvGrpSpPr>
        <p:grpSpPr bwMode="auto">
          <a:xfrm>
            <a:off x="1378438" y="3962990"/>
            <a:ext cx="395118" cy="600075"/>
            <a:chOff x="472568" y="2942556"/>
            <a:chExt cx="395118" cy="598956"/>
          </a:xfrm>
        </p:grpSpPr>
        <p:sp>
          <p:nvSpPr>
            <p:cNvPr id="86" name="22 CuadroTexto">
              <a:extLst>
                <a:ext uri="{FF2B5EF4-FFF2-40B4-BE49-F238E27FC236}">
                  <a16:creationId xmlns:a16="http://schemas.microsoft.com/office/drawing/2014/main" id="{55A342B1-AAE0-4890-9161-4BDECF6EB0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568" y="2942556"/>
              <a:ext cx="357116" cy="598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NeueLT Std L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NeueLT Std L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NeueLT Std L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NeueLT Std L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NeueLT Std L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NeueLT Std L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NeueLT Std L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NeueLT Std L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NeueLT Std Lt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ts val="4000"/>
                </a:lnSpc>
              </a:pPr>
              <a:r>
                <a:rPr lang="es-ES" sz="4000" dirty="0">
                  <a:solidFill>
                    <a:srgbClr val="D52B1E"/>
                  </a:solidFill>
                </a:rPr>
                <a:t>4</a:t>
              </a:r>
            </a:p>
          </p:txBody>
        </p:sp>
        <p:cxnSp>
          <p:nvCxnSpPr>
            <p:cNvPr id="87" name="23 Conector recto">
              <a:extLst>
                <a:ext uri="{FF2B5EF4-FFF2-40B4-BE49-F238E27FC236}">
                  <a16:creationId xmlns:a16="http://schemas.microsoft.com/office/drawing/2014/main" id="{289964D0-5DEE-4199-9E1B-C954D73F7BB8}"/>
                </a:ext>
              </a:extLst>
            </p:cNvPr>
            <p:cNvCxnSpPr/>
            <p:nvPr/>
          </p:nvCxnSpPr>
          <p:spPr>
            <a:xfrm flipH="1">
              <a:off x="867686" y="2975830"/>
              <a:ext cx="0" cy="450009"/>
            </a:xfrm>
            <a:prstGeom prst="line">
              <a:avLst/>
            </a:prstGeom>
            <a:ln>
              <a:solidFill>
                <a:srgbClr val="454E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19 CuadroTexto">
            <a:extLst>
              <a:ext uri="{FF2B5EF4-FFF2-40B4-BE49-F238E27FC236}">
                <a16:creationId xmlns:a16="http://schemas.microsoft.com/office/drawing/2014/main" id="{16047E63-4274-42BD-9EC8-1A9855171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8796" y="4781739"/>
            <a:ext cx="43470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HelveticaNeueLT Std Lt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NeueLT Std Lt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NeueLT Std Lt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NeueLT Std Lt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NeueLT Std Lt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NeueLT Std Lt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NeueLT Std Lt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NeueLT Std Lt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NeueLT Std Lt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sz="1600" dirty="0">
                <a:solidFill>
                  <a:srgbClr val="D52B1E"/>
                </a:solidFill>
              </a:rPr>
              <a:t>Bonus </a:t>
            </a:r>
            <a:r>
              <a:rPr lang="es-ES" sz="1600" dirty="0" err="1">
                <a:solidFill>
                  <a:srgbClr val="D52B1E"/>
                </a:solidFill>
              </a:rPr>
              <a:t>track</a:t>
            </a:r>
            <a:endParaRPr lang="es-ES" sz="1600" dirty="0">
              <a:solidFill>
                <a:srgbClr val="D52B1E"/>
              </a:solidFill>
            </a:endParaRPr>
          </a:p>
        </p:txBody>
      </p:sp>
      <p:grpSp>
        <p:nvGrpSpPr>
          <p:cNvPr id="90" name="21 Grupo">
            <a:extLst>
              <a:ext uri="{FF2B5EF4-FFF2-40B4-BE49-F238E27FC236}">
                <a16:creationId xmlns:a16="http://schemas.microsoft.com/office/drawing/2014/main" id="{411EF379-86BD-437E-9BF9-6354951B56FA}"/>
              </a:ext>
            </a:extLst>
          </p:cNvPr>
          <p:cNvGrpSpPr>
            <a:grpSpLocks/>
          </p:cNvGrpSpPr>
          <p:nvPr/>
        </p:nvGrpSpPr>
        <p:grpSpPr bwMode="auto">
          <a:xfrm>
            <a:off x="1378438" y="4808743"/>
            <a:ext cx="395118" cy="600075"/>
            <a:chOff x="472568" y="2942556"/>
            <a:chExt cx="395118" cy="598956"/>
          </a:xfrm>
        </p:grpSpPr>
        <p:sp>
          <p:nvSpPr>
            <p:cNvPr id="91" name="22 CuadroTexto">
              <a:extLst>
                <a:ext uri="{FF2B5EF4-FFF2-40B4-BE49-F238E27FC236}">
                  <a16:creationId xmlns:a16="http://schemas.microsoft.com/office/drawing/2014/main" id="{55A342B1-AAE0-4890-9161-4BDECF6EB0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568" y="2942556"/>
              <a:ext cx="357116" cy="598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NeueLT Std Lt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NeueLT Std Lt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NeueLT Std Lt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NeueLT Std Lt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NeueLT Std Lt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NeueLT Std Lt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NeueLT Std Lt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NeueLT Std Lt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NeueLT Std Lt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ts val="4000"/>
                </a:lnSpc>
              </a:pPr>
              <a:r>
                <a:rPr lang="es-ES" sz="4000" dirty="0">
                  <a:solidFill>
                    <a:srgbClr val="D52B1E"/>
                  </a:solidFill>
                </a:rPr>
                <a:t>5</a:t>
              </a:r>
            </a:p>
          </p:txBody>
        </p:sp>
        <p:cxnSp>
          <p:nvCxnSpPr>
            <p:cNvPr id="92" name="23 Conector recto">
              <a:extLst>
                <a:ext uri="{FF2B5EF4-FFF2-40B4-BE49-F238E27FC236}">
                  <a16:creationId xmlns:a16="http://schemas.microsoft.com/office/drawing/2014/main" id="{289964D0-5DEE-4199-9E1B-C954D73F7BB8}"/>
                </a:ext>
              </a:extLst>
            </p:cNvPr>
            <p:cNvCxnSpPr/>
            <p:nvPr/>
          </p:nvCxnSpPr>
          <p:spPr>
            <a:xfrm flipH="1">
              <a:off x="867686" y="2975830"/>
              <a:ext cx="0" cy="450009"/>
            </a:xfrm>
            <a:prstGeom prst="line">
              <a:avLst/>
            </a:prstGeom>
            <a:ln>
              <a:solidFill>
                <a:srgbClr val="454E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CuadroTexto 32"/>
          <p:cNvSpPr txBox="1"/>
          <p:nvPr/>
        </p:nvSpPr>
        <p:spPr>
          <a:xfrm>
            <a:off x="32384" y="6554470"/>
            <a:ext cx="401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0</a:t>
            </a:r>
            <a:fld id="{CF73CF00-06F3-4A0B-A9EF-17179411B130}" type="slidenum">
              <a:rPr lang="es-ES" sz="1400" smtClean="0">
                <a:solidFill>
                  <a:schemeClr val="bg1"/>
                </a:solidFill>
                <a:latin typeface="HelveticaNeueLT Pro 45 Lt" panose="020B0403020202020204" pitchFamily="34" charset="0"/>
              </a:rPr>
              <a:t>2</a:t>
            </a:fld>
            <a:endParaRPr lang="es-ES" sz="1400" dirty="0">
              <a:solidFill>
                <a:schemeClr val="bg1"/>
              </a:solidFill>
              <a:latin typeface="HelveticaNeueLT Pro 45 Lt" panose="020B0403020202020204" pitchFamily="34" charset="0"/>
            </a:endParaRPr>
          </a:p>
          <a:p>
            <a:endParaRPr lang="es-ES" sz="1400" dirty="0">
              <a:solidFill>
                <a:schemeClr val="bg1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2" name="19 CuadroTexto">
            <a:extLst>
              <a:ext uri="{FF2B5EF4-FFF2-40B4-BE49-F238E27FC236}">
                <a16:creationId xmlns:a16="http://schemas.microsoft.com/office/drawing/2014/main" id="{E74BE003-6FA9-3E42-5B78-EF4BBA383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1557" y="4004884"/>
            <a:ext cx="61740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HelveticaNeueLT Std Lt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NeueLT Std Lt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NeueLT Std Lt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NeueLT Std Lt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NeueLT Std Lt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NeueLT Std Lt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NeueLT Std Lt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NeueLT Std Lt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NeueLT Std Lt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sz="1600" dirty="0">
                <a:solidFill>
                  <a:srgbClr val="D52B1E"/>
                </a:solidFill>
              </a:rPr>
              <a:t>Caso práctico campaña </a:t>
            </a:r>
            <a:r>
              <a:rPr lang="es-ES" sz="1600" dirty="0" err="1">
                <a:solidFill>
                  <a:srgbClr val="D52B1E"/>
                </a:solidFill>
              </a:rPr>
              <a:t>paid</a:t>
            </a:r>
            <a:r>
              <a:rPr lang="es-ES" sz="1600" dirty="0">
                <a:solidFill>
                  <a:srgbClr val="D52B1E"/>
                </a:solidFill>
              </a:rPr>
              <a:t> media</a:t>
            </a:r>
          </a:p>
        </p:txBody>
      </p:sp>
    </p:spTree>
    <p:extLst>
      <p:ext uri="{BB962C8B-B14F-4D97-AF65-F5344CB8AC3E}">
        <p14:creationId xmlns:p14="http://schemas.microsoft.com/office/powerpoint/2010/main" val="19788090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A999073C-5A9B-47D7-9304-9BB8356F2E94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9617850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Cumplimiento del manual de identidad. Casos prácticos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16333047-7E87-4997-B6BC-2941C24F68A1}"/>
              </a:ext>
            </a:extLst>
          </p:cNvPr>
          <p:cNvSpPr txBox="1">
            <a:spLocks/>
          </p:cNvSpPr>
          <p:nvPr/>
        </p:nvSpPr>
        <p:spPr>
          <a:xfrm>
            <a:off x="629462" y="1261664"/>
            <a:ext cx="6882324" cy="437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ES" sz="2000" b="0" baseline="0">
                <a:solidFill>
                  <a:schemeClr val="tx1">
                    <a:tint val="75000"/>
                  </a:schemeClr>
                </a:solidFill>
                <a:cs typeface="Arial" pitchFamily="34" charset="0"/>
              </a:defRPr>
            </a:lvl1pPr>
            <a:lvl2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2pPr>
            <a:lvl3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3pPr>
            <a:lvl4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4pPr>
            <a:lvl5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s-ES" dirty="0">
              <a:solidFill>
                <a:srgbClr val="333F48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0</a:t>
            </a:r>
            <a:fld id="{484EB23D-4D9F-4EFC-AAD1-C4655EF9EBAD}" type="slidenum">
              <a:rPr lang="es-ES" sz="1400" smtClean="0">
                <a:solidFill>
                  <a:schemeClr val="bg1"/>
                </a:solidFill>
                <a:latin typeface="HelveticaNeueLT Pro 45 Lt" panose="020B0403020202020204" pitchFamily="34" charset="0"/>
              </a:rPr>
              <a:t>20</a:t>
            </a:fld>
            <a:endParaRPr lang="es-ES" sz="1400" dirty="0">
              <a:solidFill>
                <a:schemeClr val="bg1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9B0C298-689A-994B-CCA4-D983B72139E1}"/>
              </a:ext>
            </a:extLst>
          </p:cNvPr>
          <p:cNvSpPr/>
          <p:nvPr/>
        </p:nvSpPr>
        <p:spPr>
          <a:xfrm>
            <a:off x="525587" y="2128576"/>
            <a:ext cx="3075741" cy="560097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FF0000"/>
                </a:solidFill>
                <a:latin typeface="HelveticaNeueLT Pro 45 Lt" panose="020B0403020202020204" pitchFamily="34" charset="0"/>
              </a:rPr>
              <a:t>Logotipo E</a:t>
            </a:r>
            <a:endParaRPr lang="es-ES" dirty="0">
              <a:latin typeface="HelveticaNeueLT Pro 45 Lt" panose="020B0403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20646E0-9042-EB0B-3ADA-7E49AB650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417" y="2408624"/>
            <a:ext cx="5641433" cy="300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5368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A999073C-5A9B-47D7-9304-9BB8356F2E94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9617850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Cumplimiento del manual de identidad. Casos prácticos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16333047-7E87-4997-B6BC-2941C24F68A1}"/>
              </a:ext>
            </a:extLst>
          </p:cNvPr>
          <p:cNvSpPr txBox="1">
            <a:spLocks/>
          </p:cNvSpPr>
          <p:nvPr/>
        </p:nvSpPr>
        <p:spPr>
          <a:xfrm>
            <a:off x="629462" y="1261664"/>
            <a:ext cx="6882324" cy="437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ES" sz="2000" b="0" baseline="0">
                <a:solidFill>
                  <a:schemeClr val="tx1">
                    <a:tint val="75000"/>
                  </a:schemeClr>
                </a:solidFill>
                <a:cs typeface="Arial" pitchFamily="34" charset="0"/>
              </a:defRPr>
            </a:lvl1pPr>
            <a:lvl2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2pPr>
            <a:lvl3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3pPr>
            <a:lvl4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4pPr>
            <a:lvl5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s-ES" dirty="0">
              <a:solidFill>
                <a:srgbClr val="333F48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0</a:t>
            </a:r>
            <a:fld id="{484EB23D-4D9F-4EFC-AAD1-C4655EF9EBAD}" type="slidenum">
              <a:rPr lang="es-ES" sz="1400" smtClean="0">
                <a:solidFill>
                  <a:schemeClr val="bg1"/>
                </a:solidFill>
                <a:latin typeface="HelveticaNeueLT Pro 45 Lt" panose="020B0403020202020204" pitchFamily="34" charset="0"/>
              </a:rPr>
              <a:t>21</a:t>
            </a:fld>
            <a:endParaRPr lang="es-ES" sz="1400" dirty="0">
              <a:solidFill>
                <a:schemeClr val="bg1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3" name="Marcador de texto 4">
            <a:extLst>
              <a:ext uri="{FF2B5EF4-FFF2-40B4-BE49-F238E27FC236}">
                <a16:creationId xmlns:a16="http://schemas.microsoft.com/office/drawing/2014/main" id="{EBDACBB8-FB92-1BB1-FC12-399C81C0B6CA}"/>
              </a:ext>
            </a:extLst>
          </p:cNvPr>
          <p:cNvSpPr txBox="1">
            <a:spLocks/>
          </p:cNvSpPr>
          <p:nvPr/>
        </p:nvSpPr>
        <p:spPr>
          <a:xfrm>
            <a:off x="629462" y="1386661"/>
            <a:ext cx="9710560" cy="437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s-E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baseline="0">
                <a:solidFill>
                  <a:srgbClr val="333F48"/>
                </a:solidFill>
                <a:latin typeface="HelveticaNeueLT Pro 45 Lt" panose="020B0403020202020204" pitchFamily="34" charset="0"/>
                <a:cs typeface="Arial" pitchFamily="34" charset="0"/>
              </a:defRPr>
            </a:lvl1pPr>
            <a:lvl2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2pPr>
            <a:lvl3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3pPr>
            <a:lvl4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4pPr>
            <a:lvl5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b="1" dirty="0"/>
              <a:t>Soportes y formatos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E9DB1BE-78E1-FB99-F9C1-53FA050E4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299" y="2074275"/>
            <a:ext cx="6724650" cy="3782616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7754C35F-A341-1B42-441E-9B88C38E581B}"/>
              </a:ext>
            </a:extLst>
          </p:cNvPr>
          <p:cNvSpPr/>
          <p:nvPr/>
        </p:nvSpPr>
        <p:spPr>
          <a:xfrm>
            <a:off x="8096865" y="2566219"/>
            <a:ext cx="1961535" cy="102536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D2E1635-2AC3-1C50-AEA8-EFED8C9612FC}"/>
              </a:ext>
            </a:extLst>
          </p:cNvPr>
          <p:cNvSpPr txBox="1"/>
          <p:nvPr/>
        </p:nvSpPr>
        <p:spPr>
          <a:xfrm>
            <a:off x="8248650" y="274320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>
                <a:latin typeface="HelveticaNeueLT Pro 45 Lt" panose="020B0403020202020204" pitchFamily="34" charset="0"/>
              </a:rPr>
              <a:t>Videowall</a:t>
            </a:r>
            <a:endParaRPr lang="es-ES" sz="2800" b="1" dirty="0">
              <a:latin typeface="HelveticaNeueLT Pro 45 L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4677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B28E775F-7348-DF0E-3E50-88B475E7E696}"/>
              </a:ext>
            </a:extLst>
          </p:cNvPr>
          <p:cNvSpPr/>
          <p:nvPr/>
        </p:nvSpPr>
        <p:spPr>
          <a:xfrm>
            <a:off x="8096865" y="2566219"/>
            <a:ext cx="3429000" cy="102536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Título 3">
            <a:extLst>
              <a:ext uri="{FF2B5EF4-FFF2-40B4-BE49-F238E27FC236}">
                <a16:creationId xmlns:a16="http://schemas.microsoft.com/office/drawing/2014/main" id="{A999073C-5A9B-47D7-9304-9BB8356F2E94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9617850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Cumplimiento del manual de identidad. Casos prácticos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16333047-7E87-4997-B6BC-2941C24F68A1}"/>
              </a:ext>
            </a:extLst>
          </p:cNvPr>
          <p:cNvSpPr txBox="1">
            <a:spLocks/>
          </p:cNvSpPr>
          <p:nvPr/>
        </p:nvSpPr>
        <p:spPr>
          <a:xfrm>
            <a:off x="629462" y="1261664"/>
            <a:ext cx="6882324" cy="437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ES" sz="2000" b="0" baseline="0">
                <a:solidFill>
                  <a:schemeClr val="tx1">
                    <a:tint val="75000"/>
                  </a:schemeClr>
                </a:solidFill>
                <a:cs typeface="Arial" pitchFamily="34" charset="0"/>
              </a:defRPr>
            </a:lvl1pPr>
            <a:lvl2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2pPr>
            <a:lvl3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3pPr>
            <a:lvl4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4pPr>
            <a:lvl5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s-ES" dirty="0">
              <a:solidFill>
                <a:srgbClr val="333F48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0</a:t>
            </a:r>
            <a:fld id="{484EB23D-4D9F-4EFC-AAD1-C4655EF9EBAD}" type="slidenum">
              <a:rPr lang="es-ES" sz="1400" smtClean="0">
                <a:solidFill>
                  <a:schemeClr val="bg1"/>
                </a:solidFill>
                <a:latin typeface="HelveticaNeueLT Pro 45 Lt" panose="020B0403020202020204" pitchFamily="34" charset="0"/>
              </a:rPr>
              <a:t>22</a:t>
            </a:fld>
            <a:endParaRPr lang="es-ES" sz="1400" dirty="0">
              <a:solidFill>
                <a:schemeClr val="bg1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3" name="Marcador de texto 4">
            <a:extLst>
              <a:ext uri="{FF2B5EF4-FFF2-40B4-BE49-F238E27FC236}">
                <a16:creationId xmlns:a16="http://schemas.microsoft.com/office/drawing/2014/main" id="{EBDACBB8-FB92-1BB1-FC12-399C81C0B6CA}"/>
              </a:ext>
            </a:extLst>
          </p:cNvPr>
          <p:cNvSpPr txBox="1">
            <a:spLocks/>
          </p:cNvSpPr>
          <p:nvPr/>
        </p:nvSpPr>
        <p:spPr>
          <a:xfrm>
            <a:off x="629462" y="1386661"/>
            <a:ext cx="9710560" cy="437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s-E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baseline="0">
                <a:solidFill>
                  <a:srgbClr val="333F48"/>
                </a:solidFill>
                <a:latin typeface="HelveticaNeueLT Pro 45 Lt" panose="020B0403020202020204" pitchFamily="34" charset="0"/>
                <a:cs typeface="Arial" pitchFamily="34" charset="0"/>
              </a:defRPr>
            </a:lvl1pPr>
            <a:lvl2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2pPr>
            <a:lvl3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3pPr>
            <a:lvl4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4pPr>
            <a:lvl5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b="1" dirty="0"/>
              <a:t>Soportes y formatos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D2E1635-2AC3-1C50-AEA8-EFED8C9612FC}"/>
              </a:ext>
            </a:extLst>
          </p:cNvPr>
          <p:cNvSpPr txBox="1"/>
          <p:nvPr/>
        </p:nvSpPr>
        <p:spPr>
          <a:xfrm>
            <a:off x="8248650" y="274320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HelveticaNeueLT Pro 45 Lt" panose="020B0403020202020204" pitchFamily="34" charset="0"/>
              </a:rPr>
              <a:t>Veleros o roll-ups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961A73F-EDA8-09F6-7431-A67ED46D5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036" y="2006096"/>
            <a:ext cx="2349927" cy="4239904"/>
          </a:xfrm>
          <a:prstGeom prst="rect">
            <a:avLst/>
          </a:prstGeom>
        </p:spPr>
      </p:pic>
      <p:pic>
        <p:nvPicPr>
          <p:cNvPr id="6" name="Imagen 5" descr="Imagen que contiene Aplicación&#10;&#10;El contenido generado por IA puede ser incorrecto.">
            <a:extLst>
              <a:ext uri="{FF2B5EF4-FFF2-40B4-BE49-F238E27FC236}">
                <a16:creationId xmlns:a16="http://schemas.microsoft.com/office/drawing/2014/main" id="{69B5C3F9-C598-D9FE-FB1F-E7E3E2AA0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53" y="2006096"/>
            <a:ext cx="2162175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401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CEEE6034-741E-856D-5624-C3016F3AF9B3}"/>
              </a:ext>
            </a:extLst>
          </p:cNvPr>
          <p:cNvSpPr/>
          <p:nvPr/>
        </p:nvSpPr>
        <p:spPr>
          <a:xfrm>
            <a:off x="8126361" y="2580968"/>
            <a:ext cx="2433484" cy="138634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Título 3">
            <a:extLst>
              <a:ext uri="{FF2B5EF4-FFF2-40B4-BE49-F238E27FC236}">
                <a16:creationId xmlns:a16="http://schemas.microsoft.com/office/drawing/2014/main" id="{A999073C-5A9B-47D7-9304-9BB8356F2E94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9617850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Cumplimiento del manual de identidad. Casos prácticos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16333047-7E87-4997-B6BC-2941C24F68A1}"/>
              </a:ext>
            </a:extLst>
          </p:cNvPr>
          <p:cNvSpPr txBox="1">
            <a:spLocks/>
          </p:cNvSpPr>
          <p:nvPr/>
        </p:nvSpPr>
        <p:spPr>
          <a:xfrm>
            <a:off x="629462" y="1261664"/>
            <a:ext cx="6882324" cy="437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ES" sz="2000" b="0" baseline="0">
                <a:solidFill>
                  <a:schemeClr val="tx1">
                    <a:tint val="75000"/>
                  </a:schemeClr>
                </a:solidFill>
                <a:cs typeface="Arial" pitchFamily="34" charset="0"/>
              </a:defRPr>
            </a:lvl1pPr>
            <a:lvl2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2pPr>
            <a:lvl3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3pPr>
            <a:lvl4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4pPr>
            <a:lvl5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s-ES" dirty="0">
              <a:solidFill>
                <a:srgbClr val="333F48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0</a:t>
            </a:r>
            <a:fld id="{484EB23D-4D9F-4EFC-AAD1-C4655EF9EBAD}" type="slidenum">
              <a:rPr lang="es-ES" sz="1400" smtClean="0">
                <a:solidFill>
                  <a:schemeClr val="bg1"/>
                </a:solidFill>
                <a:latin typeface="HelveticaNeueLT Pro 45 Lt" panose="020B0403020202020204" pitchFamily="34" charset="0"/>
              </a:rPr>
              <a:t>23</a:t>
            </a:fld>
            <a:endParaRPr lang="es-ES" sz="1400" dirty="0">
              <a:solidFill>
                <a:schemeClr val="bg1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3" name="Marcador de texto 4">
            <a:extLst>
              <a:ext uri="{FF2B5EF4-FFF2-40B4-BE49-F238E27FC236}">
                <a16:creationId xmlns:a16="http://schemas.microsoft.com/office/drawing/2014/main" id="{EBDACBB8-FB92-1BB1-FC12-399C81C0B6CA}"/>
              </a:ext>
            </a:extLst>
          </p:cNvPr>
          <p:cNvSpPr txBox="1">
            <a:spLocks/>
          </p:cNvSpPr>
          <p:nvPr/>
        </p:nvSpPr>
        <p:spPr>
          <a:xfrm>
            <a:off x="629462" y="1386661"/>
            <a:ext cx="9710560" cy="437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s-E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baseline="0">
                <a:solidFill>
                  <a:srgbClr val="333F48"/>
                </a:solidFill>
                <a:latin typeface="HelveticaNeueLT Pro 45 Lt" panose="020B0403020202020204" pitchFamily="34" charset="0"/>
                <a:cs typeface="Arial" pitchFamily="34" charset="0"/>
              </a:defRPr>
            </a:lvl1pPr>
            <a:lvl2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2pPr>
            <a:lvl3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3pPr>
            <a:lvl4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4pPr>
            <a:lvl5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b="1" dirty="0"/>
              <a:t>Soportes y formatos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D2E1635-2AC3-1C50-AEA8-EFED8C9612FC}"/>
              </a:ext>
            </a:extLst>
          </p:cNvPr>
          <p:cNvSpPr txBox="1"/>
          <p:nvPr/>
        </p:nvSpPr>
        <p:spPr>
          <a:xfrm>
            <a:off x="8248650" y="2713703"/>
            <a:ext cx="342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HelveticaNeueLT Pro 45 Lt" panose="020B0403020202020204" pitchFamily="34" charset="0"/>
              </a:rPr>
              <a:t>Material promocional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B5D8B82-302D-AEF3-4B2E-383FC6CD9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758" y="2052120"/>
            <a:ext cx="2210993" cy="29816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B1E3277-6671-4E0B-2C59-E11B77290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287" y="1824281"/>
            <a:ext cx="2849499" cy="396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140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7F907AC8-0A83-22FF-EE1F-4B0A63E27399}"/>
              </a:ext>
            </a:extLst>
          </p:cNvPr>
          <p:cNvSpPr/>
          <p:nvPr/>
        </p:nvSpPr>
        <p:spPr>
          <a:xfrm>
            <a:off x="8185355" y="2492477"/>
            <a:ext cx="3244645" cy="1460091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Título 3">
            <a:extLst>
              <a:ext uri="{FF2B5EF4-FFF2-40B4-BE49-F238E27FC236}">
                <a16:creationId xmlns:a16="http://schemas.microsoft.com/office/drawing/2014/main" id="{A999073C-5A9B-47D7-9304-9BB8356F2E94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9617850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Cumplimiento del manual de identidad. Casos prácticos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16333047-7E87-4997-B6BC-2941C24F68A1}"/>
              </a:ext>
            </a:extLst>
          </p:cNvPr>
          <p:cNvSpPr txBox="1">
            <a:spLocks/>
          </p:cNvSpPr>
          <p:nvPr/>
        </p:nvSpPr>
        <p:spPr>
          <a:xfrm>
            <a:off x="629462" y="1261664"/>
            <a:ext cx="6882324" cy="437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ES" sz="2000" b="0" baseline="0">
                <a:solidFill>
                  <a:schemeClr val="tx1">
                    <a:tint val="75000"/>
                  </a:schemeClr>
                </a:solidFill>
                <a:cs typeface="Arial" pitchFamily="34" charset="0"/>
              </a:defRPr>
            </a:lvl1pPr>
            <a:lvl2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2pPr>
            <a:lvl3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3pPr>
            <a:lvl4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4pPr>
            <a:lvl5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s-ES" dirty="0">
              <a:solidFill>
                <a:srgbClr val="333F48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0</a:t>
            </a:r>
            <a:fld id="{484EB23D-4D9F-4EFC-AAD1-C4655EF9EBAD}" type="slidenum">
              <a:rPr lang="es-ES" sz="1400" smtClean="0">
                <a:solidFill>
                  <a:schemeClr val="bg1"/>
                </a:solidFill>
                <a:latin typeface="HelveticaNeueLT Pro 45 Lt" panose="020B0403020202020204" pitchFamily="34" charset="0"/>
              </a:rPr>
              <a:t>24</a:t>
            </a:fld>
            <a:endParaRPr lang="es-ES" sz="1400" dirty="0">
              <a:solidFill>
                <a:schemeClr val="bg1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3" name="Marcador de texto 4">
            <a:extLst>
              <a:ext uri="{FF2B5EF4-FFF2-40B4-BE49-F238E27FC236}">
                <a16:creationId xmlns:a16="http://schemas.microsoft.com/office/drawing/2014/main" id="{EBDACBB8-FB92-1BB1-FC12-399C81C0B6CA}"/>
              </a:ext>
            </a:extLst>
          </p:cNvPr>
          <p:cNvSpPr txBox="1">
            <a:spLocks/>
          </p:cNvSpPr>
          <p:nvPr/>
        </p:nvSpPr>
        <p:spPr>
          <a:xfrm>
            <a:off x="629462" y="1386661"/>
            <a:ext cx="9710560" cy="437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s-E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baseline="0">
                <a:solidFill>
                  <a:srgbClr val="333F48"/>
                </a:solidFill>
                <a:latin typeface="HelveticaNeueLT Pro 45 Lt" panose="020B0403020202020204" pitchFamily="34" charset="0"/>
                <a:cs typeface="Arial" pitchFamily="34" charset="0"/>
              </a:defRPr>
            </a:lvl1pPr>
            <a:lvl2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2pPr>
            <a:lvl3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3pPr>
            <a:lvl4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4pPr>
            <a:lvl5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b="1" dirty="0"/>
              <a:t>Soportes y formatos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D2E1635-2AC3-1C50-AEA8-EFED8C9612FC}"/>
              </a:ext>
            </a:extLst>
          </p:cNvPr>
          <p:cNvSpPr txBox="1"/>
          <p:nvPr/>
        </p:nvSpPr>
        <p:spPr>
          <a:xfrm>
            <a:off x="8328312" y="2739049"/>
            <a:ext cx="342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HelveticaNeueLT Pro 45 Lt" panose="020B0403020202020204" pitchFamily="34" charset="0"/>
              </a:rPr>
              <a:t>Convocatorias de actividades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0409BEE-D116-03EF-1080-9D80F2C2C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61" y="1824281"/>
            <a:ext cx="3410935" cy="438425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10059F3-12A0-97F1-BCD6-9C269364F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887" y="1763320"/>
            <a:ext cx="3429000" cy="452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554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BB68F491-4BBC-22C4-90F1-45CD15B5D2CD}"/>
              </a:ext>
            </a:extLst>
          </p:cNvPr>
          <p:cNvSpPr/>
          <p:nvPr/>
        </p:nvSpPr>
        <p:spPr>
          <a:xfrm>
            <a:off x="7005484" y="3023419"/>
            <a:ext cx="3429000" cy="157807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Título 3">
            <a:extLst>
              <a:ext uri="{FF2B5EF4-FFF2-40B4-BE49-F238E27FC236}">
                <a16:creationId xmlns:a16="http://schemas.microsoft.com/office/drawing/2014/main" id="{A999073C-5A9B-47D7-9304-9BB8356F2E94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9617850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Cumplimiento del manual de identidad. Casos prácticos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16333047-7E87-4997-B6BC-2941C24F68A1}"/>
              </a:ext>
            </a:extLst>
          </p:cNvPr>
          <p:cNvSpPr txBox="1">
            <a:spLocks/>
          </p:cNvSpPr>
          <p:nvPr/>
        </p:nvSpPr>
        <p:spPr>
          <a:xfrm>
            <a:off x="629462" y="1261664"/>
            <a:ext cx="6882324" cy="437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ES" sz="2000" b="0" baseline="0">
                <a:solidFill>
                  <a:schemeClr val="tx1">
                    <a:tint val="75000"/>
                  </a:schemeClr>
                </a:solidFill>
                <a:cs typeface="Arial" pitchFamily="34" charset="0"/>
              </a:defRPr>
            </a:lvl1pPr>
            <a:lvl2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2pPr>
            <a:lvl3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3pPr>
            <a:lvl4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4pPr>
            <a:lvl5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s-ES" dirty="0">
              <a:solidFill>
                <a:srgbClr val="333F48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0</a:t>
            </a:r>
            <a:fld id="{484EB23D-4D9F-4EFC-AAD1-C4655EF9EBAD}" type="slidenum">
              <a:rPr lang="es-ES" sz="1400" smtClean="0">
                <a:solidFill>
                  <a:schemeClr val="bg1"/>
                </a:solidFill>
                <a:latin typeface="HelveticaNeueLT Pro 45 Lt" panose="020B0403020202020204" pitchFamily="34" charset="0"/>
              </a:rPr>
              <a:t>25</a:t>
            </a:fld>
            <a:endParaRPr lang="es-ES" sz="1400" dirty="0">
              <a:solidFill>
                <a:schemeClr val="bg1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3" name="Marcador de texto 4">
            <a:extLst>
              <a:ext uri="{FF2B5EF4-FFF2-40B4-BE49-F238E27FC236}">
                <a16:creationId xmlns:a16="http://schemas.microsoft.com/office/drawing/2014/main" id="{EBDACBB8-FB92-1BB1-FC12-399C81C0B6CA}"/>
              </a:ext>
            </a:extLst>
          </p:cNvPr>
          <p:cNvSpPr txBox="1">
            <a:spLocks/>
          </p:cNvSpPr>
          <p:nvPr/>
        </p:nvSpPr>
        <p:spPr>
          <a:xfrm>
            <a:off x="653428" y="1331602"/>
            <a:ext cx="9710560" cy="437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s-E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baseline="0">
                <a:solidFill>
                  <a:srgbClr val="333F48"/>
                </a:solidFill>
                <a:latin typeface="HelveticaNeueLT Pro 45 Lt" panose="020B0403020202020204" pitchFamily="34" charset="0"/>
                <a:cs typeface="Arial" pitchFamily="34" charset="0"/>
              </a:defRPr>
            </a:lvl1pPr>
            <a:lvl2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2pPr>
            <a:lvl3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3pPr>
            <a:lvl4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4pPr>
            <a:lvl5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b="1" dirty="0"/>
              <a:t>Soportes y formatos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D2E1635-2AC3-1C50-AEA8-EFED8C9612FC}"/>
              </a:ext>
            </a:extLst>
          </p:cNvPr>
          <p:cNvSpPr txBox="1"/>
          <p:nvPr/>
        </p:nvSpPr>
        <p:spPr>
          <a:xfrm>
            <a:off x="7296150" y="3167390"/>
            <a:ext cx="342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HelveticaNeueLT Pro 45 Lt" panose="020B0403020202020204" pitchFamily="34" charset="0"/>
              </a:rPr>
              <a:t>Redes sociales corporativas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464477B-E322-3AE3-54E4-C4E50915B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39" y="2074275"/>
            <a:ext cx="5134692" cy="433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6234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17FC60A-E4B2-5456-DC90-6FDB5ECDBD9A}"/>
              </a:ext>
            </a:extLst>
          </p:cNvPr>
          <p:cNvSpPr/>
          <p:nvPr/>
        </p:nvSpPr>
        <p:spPr>
          <a:xfrm>
            <a:off x="7728155" y="2890684"/>
            <a:ext cx="3229897" cy="166656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Título 3">
            <a:extLst>
              <a:ext uri="{FF2B5EF4-FFF2-40B4-BE49-F238E27FC236}">
                <a16:creationId xmlns:a16="http://schemas.microsoft.com/office/drawing/2014/main" id="{A999073C-5A9B-47D7-9304-9BB8356F2E94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9617850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Cumplimiento del manual de identidad. Casos prácticos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16333047-7E87-4997-B6BC-2941C24F68A1}"/>
              </a:ext>
            </a:extLst>
          </p:cNvPr>
          <p:cNvSpPr txBox="1">
            <a:spLocks/>
          </p:cNvSpPr>
          <p:nvPr/>
        </p:nvSpPr>
        <p:spPr>
          <a:xfrm>
            <a:off x="629462" y="1261664"/>
            <a:ext cx="6882324" cy="437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ES" sz="2000" b="0" baseline="0">
                <a:solidFill>
                  <a:schemeClr val="tx1">
                    <a:tint val="75000"/>
                  </a:schemeClr>
                </a:solidFill>
                <a:cs typeface="Arial" pitchFamily="34" charset="0"/>
              </a:defRPr>
            </a:lvl1pPr>
            <a:lvl2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2pPr>
            <a:lvl3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3pPr>
            <a:lvl4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4pPr>
            <a:lvl5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s-ES" dirty="0">
              <a:solidFill>
                <a:srgbClr val="333F48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0</a:t>
            </a:r>
            <a:fld id="{484EB23D-4D9F-4EFC-AAD1-C4655EF9EBAD}" type="slidenum">
              <a:rPr lang="es-ES" sz="1400" smtClean="0">
                <a:solidFill>
                  <a:schemeClr val="bg1"/>
                </a:solidFill>
                <a:latin typeface="HelveticaNeueLT Pro 45 Lt" panose="020B0403020202020204" pitchFamily="34" charset="0"/>
              </a:rPr>
              <a:t>26</a:t>
            </a:fld>
            <a:endParaRPr lang="es-ES" sz="1400" dirty="0">
              <a:solidFill>
                <a:schemeClr val="bg1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3" name="Marcador de texto 4">
            <a:extLst>
              <a:ext uri="{FF2B5EF4-FFF2-40B4-BE49-F238E27FC236}">
                <a16:creationId xmlns:a16="http://schemas.microsoft.com/office/drawing/2014/main" id="{EBDACBB8-FB92-1BB1-FC12-399C81C0B6CA}"/>
              </a:ext>
            </a:extLst>
          </p:cNvPr>
          <p:cNvSpPr txBox="1">
            <a:spLocks/>
          </p:cNvSpPr>
          <p:nvPr/>
        </p:nvSpPr>
        <p:spPr>
          <a:xfrm>
            <a:off x="629462" y="1386661"/>
            <a:ext cx="9710560" cy="437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s-E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baseline="0">
                <a:solidFill>
                  <a:srgbClr val="333F48"/>
                </a:solidFill>
                <a:latin typeface="HelveticaNeueLT Pro 45 Lt" panose="020B0403020202020204" pitchFamily="34" charset="0"/>
                <a:cs typeface="Arial" pitchFamily="34" charset="0"/>
              </a:defRPr>
            </a:lvl1pPr>
            <a:lvl2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2pPr>
            <a:lvl3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3pPr>
            <a:lvl4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4pPr>
            <a:lvl5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b="1" dirty="0"/>
              <a:t>Soportes y formatos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D2E1635-2AC3-1C50-AEA8-EFED8C9612FC}"/>
              </a:ext>
            </a:extLst>
          </p:cNvPr>
          <p:cNvSpPr txBox="1"/>
          <p:nvPr/>
        </p:nvSpPr>
        <p:spPr>
          <a:xfrm>
            <a:off x="8133538" y="3167390"/>
            <a:ext cx="342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HelveticaNeueLT Pro 45 Lt" panose="020B0403020202020204" pitchFamily="34" charset="0"/>
              </a:rPr>
              <a:t>Redes sociales corporativas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471D886-97E8-B8CC-5D8E-14D2EF6D9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62" y="2074275"/>
            <a:ext cx="2772162" cy="344853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300BA29-3CF2-2B9F-A9F9-FEDC99FE5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324" y="2100173"/>
            <a:ext cx="2734057" cy="349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7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A999073C-5A9B-47D7-9304-9BB8356F2E94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9617850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Cumplimiento del manual de identidad. Casos prácticos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16333047-7E87-4997-B6BC-2941C24F68A1}"/>
              </a:ext>
            </a:extLst>
          </p:cNvPr>
          <p:cNvSpPr txBox="1">
            <a:spLocks/>
          </p:cNvSpPr>
          <p:nvPr/>
        </p:nvSpPr>
        <p:spPr>
          <a:xfrm>
            <a:off x="629462" y="1261664"/>
            <a:ext cx="6882324" cy="437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ES" sz="2000" b="0" baseline="0">
                <a:solidFill>
                  <a:schemeClr val="tx1">
                    <a:tint val="75000"/>
                  </a:schemeClr>
                </a:solidFill>
                <a:cs typeface="Arial" pitchFamily="34" charset="0"/>
              </a:defRPr>
            </a:lvl1pPr>
            <a:lvl2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2pPr>
            <a:lvl3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3pPr>
            <a:lvl4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4pPr>
            <a:lvl5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s-ES" dirty="0">
              <a:solidFill>
                <a:srgbClr val="333F48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0</a:t>
            </a:r>
            <a:fld id="{484EB23D-4D9F-4EFC-AAD1-C4655EF9EBAD}" type="slidenum">
              <a:rPr lang="es-ES" sz="1400" smtClean="0">
                <a:solidFill>
                  <a:schemeClr val="bg1"/>
                </a:solidFill>
                <a:latin typeface="HelveticaNeueLT Pro 45 Lt" panose="020B0403020202020204" pitchFamily="34" charset="0"/>
              </a:rPr>
              <a:t>27</a:t>
            </a:fld>
            <a:endParaRPr lang="es-ES" sz="1400" dirty="0">
              <a:solidFill>
                <a:schemeClr val="bg1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1F29A90-0A36-AFBC-DD36-66F5EC9D1E86}"/>
              </a:ext>
            </a:extLst>
          </p:cNvPr>
          <p:cNvSpPr txBox="1"/>
          <p:nvPr/>
        </p:nvSpPr>
        <p:spPr>
          <a:xfrm>
            <a:off x="3043238" y="2782669"/>
            <a:ext cx="610552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dirty="0">
                <a:solidFill>
                  <a:srgbClr val="DA291C"/>
                </a:solidFill>
                <a:latin typeface="HelveticaNeueLT Pro 45 Lt" panose="020B0403020202020204" pitchFamily="34" charset="0"/>
              </a:rPr>
              <a:t>Ahora bien… ¿tenemos en ICEX algo más que un manual de identidad corporativa? ¿Es suficiente? </a:t>
            </a:r>
          </a:p>
        </p:txBody>
      </p:sp>
    </p:spTree>
    <p:extLst>
      <p:ext uri="{BB962C8B-B14F-4D97-AF65-F5344CB8AC3E}">
        <p14:creationId xmlns:p14="http://schemas.microsoft.com/office/powerpoint/2010/main" val="40626715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A999073C-5A9B-47D7-9304-9BB8356F2E94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9617850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Cumplimiento del manual de identidad. Casos prácticos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16333047-7E87-4997-B6BC-2941C24F68A1}"/>
              </a:ext>
            </a:extLst>
          </p:cNvPr>
          <p:cNvSpPr txBox="1">
            <a:spLocks/>
          </p:cNvSpPr>
          <p:nvPr/>
        </p:nvSpPr>
        <p:spPr>
          <a:xfrm>
            <a:off x="629462" y="1261664"/>
            <a:ext cx="6882324" cy="437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ES" sz="2000" b="0" baseline="0">
                <a:solidFill>
                  <a:schemeClr val="tx1">
                    <a:tint val="75000"/>
                  </a:schemeClr>
                </a:solidFill>
                <a:cs typeface="Arial" pitchFamily="34" charset="0"/>
              </a:defRPr>
            </a:lvl1pPr>
            <a:lvl2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2pPr>
            <a:lvl3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3pPr>
            <a:lvl4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4pPr>
            <a:lvl5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s-ES" dirty="0">
              <a:solidFill>
                <a:srgbClr val="333F48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0</a:t>
            </a:r>
            <a:fld id="{484EB23D-4D9F-4EFC-AAD1-C4655EF9EBAD}" type="slidenum">
              <a:rPr lang="es-ES" sz="1400" smtClean="0">
                <a:solidFill>
                  <a:schemeClr val="bg1"/>
                </a:solidFill>
                <a:latin typeface="HelveticaNeueLT Pro 45 Lt" panose="020B0403020202020204" pitchFamily="34" charset="0"/>
              </a:rPr>
              <a:t>28</a:t>
            </a:fld>
            <a:endParaRPr lang="es-ES" sz="1400" dirty="0">
              <a:solidFill>
                <a:schemeClr val="bg1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3" name="Título 3">
            <a:extLst>
              <a:ext uri="{FF2B5EF4-FFF2-40B4-BE49-F238E27FC236}">
                <a16:creationId xmlns:a16="http://schemas.microsoft.com/office/drawing/2014/main" id="{91769845-BE96-E347-9C97-D403F649E382}"/>
              </a:ext>
            </a:extLst>
          </p:cNvPr>
          <p:cNvSpPr txBox="1">
            <a:spLocks/>
          </p:cNvSpPr>
          <p:nvPr/>
        </p:nvSpPr>
        <p:spPr>
          <a:xfrm>
            <a:off x="3248391" y="2987537"/>
            <a:ext cx="5695218" cy="882926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La respuesta, claramente, </a:t>
            </a:r>
          </a:p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es NO</a:t>
            </a:r>
          </a:p>
        </p:txBody>
      </p:sp>
    </p:spTree>
    <p:extLst>
      <p:ext uri="{BB962C8B-B14F-4D97-AF65-F5344CB8AC3E}">
        <p14:creationId xmlns:p14="http://schemas.microsoft.com/office/powerpoint/2010/main" val="9597761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A999073C-5A9B-47D7-9304-9BB8356F2E94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9617850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Cumplimiento del manual de identidad. Casos prácticos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16333047-7E87-4997-B6BC-2941C24F68A1}"/>
              </a:ext>
            </a:extLst>
          </p:cNvPr>
          <p:cNvSpPr txBox="1">
            <a:spLocks/>
          </p:cNvSpPr>
          <p:nvPr/>
        </p:nvSpPr>
        <p:spPr>
          <a:xfrm>
            <a:off x="629462" y="1261664"/>
            <a:ext cx="6882324" cy="437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ES" sz="2000" b="0" baseline="0">
                <a:solidFill>
                  <a:schemeClr val="tx1">
                    <a:tint val="75000"/>
                  </a:schemeClr>
                </a:solidFill>
                <a:cs typeface="Arial" pitchFamily="34" charset="0"/>
              </a:defRPr>
            </a:lvl1pPr>
            <a:lvl2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2pPr>
            <a:lvl3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3pPr>
            <a:lvl4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4pPr>
            <a:lvl5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s-ES" dirty="0">
              <a:solidFill>
                <a:srgbClr val="333F48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0</a:t>
            </a:r>
            <a:fld id="{484EB23D-4D9F-4EFC-AAD1-C4655EF9EBAD}" type="slidenum">
              <a:rPr lang="es-ES" sz="1400" smtClean="0">
                <a:solidFill>
                  <a:schemeClr val="bg1"/>
                </a:solidFill>
                <a:latin typeface="HelveticaNeueLT Pro 45 Lt" panose="020B0403020202020204" pitchFamily="34" charset="0"/>
              </a:rPr>
              <a:t>29</a:t>
            </a:fld>
            <a:endParaRPr lang="es-ES" sz="1400" dirty="0">
              <a:solidFill>
                <a:schemeClr val="bg1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CBD05DD7-DCB5-05B6-174A-4EA803091F7F}"/>
              </a:ext>
            </a:extLst>
          </p:cNvPr>
          <p:cNvSpPr txBox="1">
            <a:spLocks/>
          </p:cNvSpPr>
          <p:nvPr/>
        </p:nvSpPr>
        <p:spPr>
          <a:xfrm>
            <a:off x="3549132" y="1647785"/>
            <a:ext cx="5046227" cy="400123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pPr marL="457200"/>
            <a:r>
              <a:rPr lang="es-ES" sz="1800" dirty="0">
                <a:effectLst/>
                <a:latin typeface="HelveticaNeueLT Pro 45 Lt" panose="020B0403020202020204" pitchFamily="34" charset="0"/>
                <a:ea typeface="Times New Roman" panose="02020603050405020304" pitchFamily="18" charset="0"/>
              </a:rPr>
              <a:t> 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s-ES" sz="1800" dirty="0">
                <a:solidFill>
                  <a:schemeClr val="tx1"/>
                </a:solidFill>
                <a:effectLst/>
                <a:latin typeface="HelveticaNeueLT Pro 45 Lt" panose="020B0403020202020204" pitchFamily="34" charset="0"/>
                <a:ea typeface="Times New Roman" panose="02020603050405020304" pitchFamily="18" charset="0"/>
              </a:rPr>
              <a:t>Historia</a:t>
            </a:r>
            <a:endParaRPr lang="es-E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s-ES" sz="1800" dirty="0">
                <a:solidFill>
                  <a:schemeClr val="tx1"/>
                </a:solidFill>
                <a:effectLst/>
                <a:latin typeface="HelveticaNeueLT Pro 45 Lt" panose="020B0403020202020204" pitchFamily="34" charset="0"/>
                <a:ea typeface="Times New Roman" panose="02020603050405020304" pitchFamily="18" charset="0"/>
              </a:rPr>
              <a:t>Misión</a:t>
            </a:r>
            <a:endParaRPr lang="es-E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s-ES" sz="1800" dirty="0">
                <a:solidFill>
                  <a:schemeClr val="tx1"/>
                </a:solidFill>
                <a:effectLst/>
                <a:latin typeface="HelveticaNeueLT Pro 45 Lt" panose="020B0403020202020204" pitchFamily="34" charset="0"/>
                <a:ea typeface="Times New Roman" panose="02020603050405020304" pitchFamily="18" charset="0"/>
              </a:rPr>
              <a:t>Visión</a:t>
            </a:r>
            <a:endParaRPr lang="es-E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s-ES" sz="1800" dirty="0">
                <a:solidFill>
                  <a:schemeClr val="tx1"/>
                </a:solidFill>
                <a:effectLst/>
                <a:latin typeface="HelveticaNeueLT Pro 45 Lt" panose="020B0403020202020204" pitchFamily="34" charset="0"/>
                <a:ea typeface="Times New Roman" panose="02020603050405020304" pitchFamily="18" charset="0"/>
              </a:rPr>
              <a:t>Valores </a:t>
            </a:r>
            <a:endParaRPr lang="es-E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s-ES" sz="1800" dirty="0">
                <a:solidFill>
                  <a:schemeClr val="tx1"/>
                </a:solidFill>
                <a:effectLst/>
                <a:latin typeface="HelveticaNeueLT Pro 45 Lt" panose="020B0403020202020204" pitchFamily="34" charset="0"/>
                <a:ea typeface="Times New Roman" panose="02020603050405020304" pitchFamily="18" charset="0"/>
              </a:rPr>
              <a:t>Propuesta de valor </a:t>
            </a:r>
            <a:endParaRPr lang="es-E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s-ES" sz="1800" dirty="0">
                <a:solidFill>
                  <a:schemeClr val="tx1"/>
                </a:solidFill>
                <a:effectLst/>
                <a:latin typeface="HelveticaNeueLT Pro 45 Lt" panose="020B0403020202020204" pitchFamily="34" charset="0"/>
                <a:ea typeface="Times New Roman" panose="02020603050405020304" pitchFamily="18" charset="0"/>
              </a:rPr>
              <a:t>Target </a:t>
            </a:r>
            <a:endParaRPr lang="es-E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s-ES" sz="1800" dirty="0">
                <a:solidFill>
                  <a:schemeClr val="tx1"/>
                </a:solidFill>
                <a:effectLst/>
                <a:latin typeface="HelveticaNeueLT Pro 45 Lt" panose="020B0403020202020204" pitchFamily="34" charset="0"/>
                <a:ea typeface="Times New Roman" panose="02020603050405020304" pitchFamily="18" charset="0"/>
              </a:rPr>
              <a:t>Arquitectura de marca </a:t>
            </a:r>
            <a:endParaRPr lang="es-E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s-ES" sz="1800" dirty="0">
                <a:solidFill>
                  <a:schemeClr val="tx1"/>
                </a:solidFill>
                <a:effectLst/>
                <a:latin typeface="HelveticaNeueLT Pro 45 Lt" panose="020B0403020202020204" pitchFamily="34" charset="0"/>
                <a:ea typeface="Times New Roman" panose="02020603050405020304" pitchFamily="18" charset="0"/>
              </a:rPr>
              <a:t>Ecosistema (digital, </a:t>
            </a:r>
            <a:r>
              <a:rPr lang="es-ES" sz="1800" dirty="0" err="1">
                <a:solidFill>
                  <a:schemeClr val="tx1"/>
                </a:solidFill>
                <a:effectLst/>
                <a:latin typeface="HelveticaNeueLT Pro 45 Lt" panose="020B0403020202020204" pitchFamily="34" charset="0"/>
                <a:ea typeface="Times New Roman" panose="02020603050405020304" pitchFamily="18" charset="0"/>
              </a:rPr>
              <a:t>stakeholders</a:t>
            </a:r>
            <a:r>
              <a:rPr lang="es-ES" sz="1800" dirty="0">
                <a:solidFill>
                  <a:schemeClr val="tx1"/>
                </a:solidFill>
                <a:effectLst/>
                <a:latin typeface="HelveticaNeueLT Pro 45 Lt" panose="020B0403020202020204" pitchFamily="34" charset="0"/>
                <a:ea typeface="Times New Roman" panose="02020603050405020304" pitchFamily="18" charset="0"/>
              </a:rPr>
              <a:t>, socios…) </a:t>
            </a:r>
            <a:endParaRPr lang="es-E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s-ES" sz="1800" dirty="0">
                <a:solidFill>
                  <a:schemeClr val="tx1"/>
                </a:solidFill>
                <a:effectLst/>
                <a:latin typeface="HelveticaNeueLT Pro 45 Lt" panose="020B0403020202020204" pitchFamily="34" charset="0"/>
                <a:ea typeface="Times New Roman" panose="02020603050405020304" pitchFamily="18" charset="0"/>
              </a:rPr>
              <a:t>Voz / Personalidad</a:t>
            </a:r>
            <a:endParaRPr lang="es-E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s-ES" sz="1800" dirty="0">
                <a:solidFill>
                  <a:schemeClr val="tx1"/>
                </a:solidFill>
                <a:effectLst/>
                <a:latin typeface="HelveticaNeueLT Pro 45 Lt" panose="020B0403020202020204" pitchFamily="34" charset="0"/>
                <a:ea typeface="Times New Roman" panose="02020603050405020304" pitchFamily="18" charset="0"/>
              </a:rPr>
              <a:t>Tono </a:t>
            </a:r>
            <a:endParaRPr lang="es-E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s-ES" sz="1800" dirty="0">
                <a:solidFill>
                  <a:schemeClr val="tx1"/>
                </a:solidFill>
                <a:effectLst/>
                <a:latin typeface="HelveticaNeueLT Pro 45 Lt" panose="020B0403020202020204" pitchFamily="34" charset="0"/>
                <a:ea typeface="Times New Roman" panose="02020603050405020304" pitchFamily="18" charset="0"/>
              </a:rPr>
              <a:t>Mensajes clave</a:t>
            </a:r>
            <a:endParaRPr lang="es-E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s-ES" sz="1800" dirty="0">
                <a:effectLst/>
                <a:latin typeface="HelveticaNeueLT Pro 45 Lt" panose="020B0403020202020204" pitchFamily="34" charset="0"/>
                <a:ea typeface="Times New Roman" panose="02020603050405020304" pitchFamily="18" charset="0"/>
              </a:rPr>
              <a:t>Manual de identidad corporativa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s-ES" sz="1800" kern="100" dirty="0">
                <a:effectLst/>
                <a:latin typeface="HelveticaNeueLT Pro 45 Lt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4BE176B-3882-C75B-D6A5-F014E28C6111}"/>
              </a:ext>
            </a:extLst>
          </p:cNvPr>
          <p:cNvSpPr txBox="1">
            <a:spLocks/>
          </p:cNvSpPr>
          <p:nvPr/>
        </p:nvSpPr>
        <p:spPr>
          <a:xfrm>
            <a:off x="755344" y="3508748"/>
            <a:ext cx="5161743" cy="328215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ES" sz="2000" b="0" baseline="0">
                <a:solidFill>
                  <a:schemeClr val="tx1">
                    <a:tint val="75000"/>
                  </a:schemeClr>
                </a:solidFill>
                <a:cs typeface="Arial" pitchFamily="34" charset="0"/>
              </a:defRPr>
            </a:lvl1pPr>
            <a:lvl2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2pPr>
            <a:lvl3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3pPr>
            <a:lvl4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4pPr>
            <a:lvl5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z="1800" dirty="0">
                <a:solidFill>
                  <a:srgbClr val="333F48"/>
                </a:solidFill>
                <a:latin typeface="HelveticaNeueLT Pro 45 Lt" panose="020B0403020202020204" pitchFamily="34" charset="0"/>
              </a:rPr>
              <a:t>BRAND BOOK</a:t>
            </a:r>
          </a:p>
        </p:txBody>
      </p:sp>
      <p:sp>
        <p:nvSpPr>
          <p:cNvPr id="6" name="Abrir llave 5">
            <a:extLst>
              <a:ext uri="{FF2B5EF4-FFF2-40B4-BE49-F238E27FC236}">
                <a16:creationId xmlns:a16="http://schemas.microsoft.com/office/drawing/2014/main" id="{6E2E7801-24FE-E759-2BE7-9855E40B0E06}"/>
              </a:ext>
            </a:extLst>
          </p:cNvPr>
          <p:cNvSpPr/>
          <p:nvPr/>
        </p:nvSpPr>
        <p:spPr>
          <a:xfrm>
            <a:off x="2571008" y="1681089"/>
            <a:ext cx="678765" cy="4037428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Explosión: 8 puntos 8">
            <a:extLst>
              <a:ext uri="{FF2B5EF4-FFF2-40B4-BE49-F238E27FC236}">
                <a16:creationId xmlns:a16="http://schemas.microsoft.com/office/drawing/2014/main" id="{BA17FDCB-4628-7BE7-1CFE-A740894F3F15}"/>
              </a:ext>
            </a:extLst>
          </p:cNvPr>
          <p:cNvSpPr/>
          <p:nvPr/>
        </p:nvSpPr>
        <p:spPr>
          <a:xfrm>
            <a:off x="6682154" y="1378634"/>
            <a:ext cx="2110154" cy="1744394"/>
          </a:xfrm>
          <a:prstGeom prst="irregularSeal1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600" dirty="0">
                <a:latin typeface="HelveticaNeueLT Pro 45 Lt" panose="020B0403020202020204" pitchFamily="34" charset="0"/>
              </a:rPr>
              <a:t>RETO PARA ICEX</a:t>
            </a:r>
          </a:p>
        </p:txBody>
      </p:sp>
    </p:spTree>
    <p:extLst>
      <p:ext uri="{BB962C8B-B14F-4D97-AF65-F5344CB8AC3E}">
        <p14:creationId xmlns:p14="http://schemas.microsoft.com/office/powerpoint/2010/main" val="3181990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5">
            <a:extLst>
              <a:ext uri="{FF2B5EF4-FFF2-40B4-BE49-F238E27FC236}">
                <a16:creationId xmlns:a16="http://schemas.microsoft.com/office/drawing/2014/main" id="{F732D810-9ED0-413D-9D27-504171F91C03}"/>
              </a:ext>
            </a:extLst>
          </p:cNvPr>
          <p:cNvSpPr txBox="1">
            <a:spLocks/>
          </p:cNvSpPr>
          <p:nvPr/>
        </p:nvSpPr>
        <p:spPr>
          <a:xfrm>
            <a:off x="3052144" y="2933328"/>
            <a:ext cx="6896743" cy="5246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s-ES" sz="3200" kern="1200" dirty="0">
                <a:solidFill>
                  <a:schemeClr val="accent1"/>
                </a:solidFill>
                <a:latin typeface="HelveticaNeueLT Std Lt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s-ES" sz="2900" dirty="0">
                <a:solidFill>
                  <a:srgbClr val="DA291C"/>
                </a:solidFill>
                <a:latin typeface="HelveticaNeueLT Pro 45 Lt" panose="020B0403020202020204" pitchFamily="34" charset="0"/>
              </a:rPr>
              <a:t>Dónde estamos y cuáles son nuestras funciones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B87EAF2-2BD9-4A28-AEF8-3AA4617A98C6}"/>
              </a:ext>
            </a:extLst>
          </p:cNvPr>
          <p:cNvSpPr txBox="1"/>
          <p:nvPr/>
        </p:nvSpPr>
        <p:spPr>
          <a:xfrm>
            <a:off x="2259799" y="2733996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dirty="0">
                <a:solidFill>
                  <a:srgbClr val="DA291C"/>
                </a:solidFill>
                <a:latin typeface="HelveticaNeueLT Pro 45 Lt" panose="020B0403020202020204" pitchFamily="34" charset="0"/>
              </a:rPr>
              <a:t>1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0</a:t>
            </a:r>
            <a:fld id="{C9B5133C-049B-4AD5-88E1-3920DEA9B916}" type="slidenum">
              <a:rPr lang="es-ES" sz="1400" smtClean="0">
                <a:solidFill>
                  <a:schemeClr val="bg1"/>
                </a:solidFill>
                <a:latin typeface="HelveticaNeueLT Pro 45 Lt" panose="020B0403020202020204" pitchFamily="34" charset="0"/>
              </a:rPr>
              <a:t>3</a:t>
            </a:fld>
            <a:endParaRPr lang="es-ES" sz="1400" dirty="0">
              <a:solidFill>
                <a:schemeClr val="bg1"/>
              </a:solidFill>
              <a:latin typeface="HelveticaNeueLT Pro 45 L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712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5">
            <a:extLst>
              <a:ext uri="{FF2B5EF4-FFF2-40B4-BE49-F238E27FC236}">
                <a16:creationId xmlns:a16="http://schemas.microsoft.com/office/drawing/2014/main" id="{F732D810-9ED0-413D-9D27-504171F91C03}"/>
              </a:ext>
            </a:extLst>
          </p:cNvPr>
          <p:cNvSpPr txBox="1">
            <a:spLocks/>
          </p:cNvSpPr>
          <p:nvPr/>
        </p:nvSpPr>
        <p:spPr>
          <a:xfrm>
            <a:off x="3052144" y="2933328"/>
            <a:ext cx="6896743" cy="5246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s-ES" sz="3200" kern="1200" dirty="0">
                <a:solidFill>
                  <a:schemeClr val="accent1"/>
                </a:solidFill>
                <a:latin typeface="HelveticaNeueLT Std Lt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s-ES" sz="2900" dirty="0">
                <a:solidFill>
                  <a:srgbClr val="DA291C"/>
                </a:solidFill>
                <a:latin typeface="HelveticaNeueLT Pro 45 Lt" panose="020B0403020202020204" pitchFamily="34" charset="0"/>
              </a:rPr>
              <a:t>Función: Difundir y comercializar actividades ICEX</a:t>
            </a:r>
          </a:p>
          <a:p>
            <a:endParaRPr lang="es-ES" sz="2900" dirty="0">
              <a:solidFill>
                <a:srgbClr val="DA291C"/>
              </a:solidFill>
              <a:latin typeface="HelveticaNeueLT Pro 45 Lt" panose="020B0403020202020204" pitchFamily="34" charset="0"/>
            </a:endParaRPr>
          </a:p>
          <a:p>
            <a:r>
              <a:rPr lang="es-ES" sz="2900" dirty="0">
                <a:solidFill>
                  <a:srgbClr val="DA291C"/>
                </a:solidFill>
                <a:latin typeface="HelveticaNeueLT Pro 45 Lt" panose="020B0403020202020204" pitchFamily="34" charset="0"/>
              </a:rPr>
              <a:t>Canal web y canal email marketing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B87EAF2-2BD9-4A28-AEF8-3AA4617A98C6}"/>
              </a:ext>
            </a:extLst>
          </p:cNvPr>
          <p:cNvSpPr txBox="1"/>
          <p:nvPr/>
        </p:nvSpPr>
        <p:spPr>
          <a:xfrm>
            <a:off x="2259799" y="2733996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dirty="0">
                <a:solidFill>
                  <a:srgbClr val="DA291C"/>
                </a:solidFill>
                <a:latin typeface="HelveticaNeueLT Pro 45 Lt" panose="020B0403020202020204" pitchFamily="34" charset="0"/>
              </a:rPr>
              <a:t>2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09</a:t>
            </a:r>
          </a:p>
        </p:txBody>
      </p:sp>
    </p:spTree>
    <p:extLst>
      <p:ext uri="{BB962C8B-B14F-4D97-AF65-F5344CB8AC3E}">
        <p14:creationId xmlns:p14="http://schemas.microsoft.com/office/powerpoint/2010/main" val="21239772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A999073C-5A9B-47D7-9304-9BB8356F2E94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9617850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Difundir y comercializar actividades y servicios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16333047-7E87-4997-B6BC-2941C24F68A1}"/>
              </a:ext>
            </a:extLst>
          </p:cNvPr>
          <p:cNvSpPr txBox="1">
            <a:spLocks/>
          </p:cNvSpPr>
          <p:nvPr/>
        </p:nvSpPr>
        <p:spPr>
          <a:xfrm>
            <a:off x="629462" y="1261664"/>
            <a:ext cx="6882324" cy="437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ES" sz="2000" b="0" baseline="0">
                <a:solidFill>
                  <a:schemeClr val="tx1">
                    <a:tint val="75000"/>
                  </a:schemeClr>
                </a:solidFill>
                <a:cs typeface="Arial" pitchFamily="34" charset="0"/>
              </a:defRPr>
            </a:lvl1pPr>
            <a:lvl2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2pPr>
            <a:lvl3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3pPr>
            <a:lvl4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4pPr>
            <a:lvl5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s-ES" dirty="0">
              <a:solidFill>
                <a:srgbClr val="333F48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11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FC1C496-A291-ED96-32B5-A63DCDB5513F}"/>
              </a:ext>
            </a:extLst>
          </p:cNvPr>
          <p:cNvSpPr/>
          <p:nvPr/>
        </p:nvSpPr>
        <p:spPr>
          <a:xfrm>
            <a:off x="3411999" y="3745097"/>
            <a:ext cx="3417194" cy="7350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Redes sociales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3DB2A25-B120-CE0A-71BB-FFC216776892}"/>
              </a:ext>
            </a:extLst>
          </p:cNvPr>
          <p:cNvSpPr/>
          <p:nvPr/>
        </p:nvSpPr>
        <p:spPr>
          <a:xfrm>
            <a:off x="3411999" y="1777293"/>
            <a:ext cx="3417194" cy="7350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HelveticaNeueLT Pro 45 Lt" panose="020B0403020202020204" pitchFamily="34" charset="0"/>
              </a:rPr>
              <a:t>Portal corporativo - SEO</a:t>
            </a:r>
            <a:endParaRPr lang="es-ES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03D5BE8-FB2F-2B03-34EC-FF481A52CAA9}"/>
              </a:ext>
            </a:extLst>
          </p:cNvPr>
          <p:cNvSpPr/>
          <p:nvPr/>
        </p:nvSpPr>
        <p:spPr>
          <a:xfrm>
            <a:off x="3411999" y="2761195"/>
            <a:ext cx="3417194" cy="7350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err="1">
                <a:solidFill>
                  <a:schemeClr val="tx1"/>
                </a:solidFill>
                <a:latin typeface="HelveticaNeueLT Pro 45 Lt" panose="020B0403020202020204" pitchFamily="34" charset="0"/>
              </a:rPr>
              <a:t>eMail</a:t>
            </a:r>
            <a:r>
              <a:rPr lang="es-ES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 Marketing - CRM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FC66351-442B-4C60-4BD2-A955E5417A7B}"/>
              </a:ext>
            </a:extLst>
          </p:cNvPr>
          <p:cNvSpPr/>
          <p:nvPr/>
        </p:nvSpPr>
        <p:spPr>
          <a:xfrm>
            <a:off x="657297" y="3252549"/>
            <a:ext cx="1643283" cy="7350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Actividades y servicios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47B84A7-8DB0-6950-CF4D-DCA17DCAA9B7}"/>
              </a:ext>
            </a:extLst>
          </p:cNvPr>
          <p:cNvSpPr/>
          <p:nvPr/>
        </p:nvSpPr>
        <p:spPr>
          <a:xfrm>
            <a:off x="3411999" y="4728999"/>
            <a:ext cx="3417194" cy="7350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PR-Medios ganados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A6AF8E54-1C8F-D5DF-005B-A456FAD9DF5E}"/>
              </a:ext>
            </a:extLst>
          </p:cNvPr>
          <p:cNvCxnSpPr>
            <a:cxnSpLocks/>
          </p:cNvCxnSpPr>
          <p:nvPr/>
        </p:nvCxnSpPr>
        <p:spPr>
          <a:xfrm>
            <a:off x="3130355" y="2144811"/>
            <a:ext cx="0" cy="29517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áfico 11" descr="Internet con relleno sólido">
            <a:extLst>
              <a:ext uri="{FF2B5EF4-FFF2-40B4-BE49-F238E27FC236}">
                <a16:creationId xmlns:a16="http://schemas.microsoft.com/office/drawing/2014/main" id="{BCE5A8B9-9027-CF1B-2C26-ACA5CC4B3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60541" y="1687611"/>
            <a:ext cx="914400" cy="914400"/>
          </a:xfrm>
          <a:prstGeom prst="rect">
            <a:avLst/>
          </a:prstGeom>
        </p:spPr>
      </p:pic>
      <p:pic>
        <p:nvPicPr>
          <p:cNvPr id="13" name="Gráfico 12" descr="Correo electrónico con relleno sólido">
            <a:extLst>
              <a:ext uri="{FF2B5EF4-FFF2-40B4-BE49-F238E27FC236}">
                <a16:creationId xmlns:a16="http://schemas.microsoft.com/office/drawing/2014/main" id="{9331AC47-BECA-285C-2229-10E967B0B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74613" y="2693966"/>
            <a:ext cx="735034" cy="735034"/>
          </a:xfrm>
          <a:prstGeom prst="rect">
            <a:avLst/>
          </a:prstGeom>
        </p:spPr>
      </p:pic>
      <p:pic>
        <p:nvPicPr>
          <p:cNvPr id="14" name="Gráfico 13" descr="Red en línea con relleno sólido">
            <a:extLst>
              <a:ext uri="{FF2B5EF4-FFF2-40B4-BE49-F238E27FC236}">
                <a16:creationId xmlns:a16="http://schemas.microsoft.com/office/drawing/2014/main" id="{B591DB7B-02C1-95C3-DE1D-79CAE81395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15471" y="3699219"/>
            <a:ext cx="859470" cy="859470"/>
          </a:xfrm>
          <a:prstGeom prst="rect">
            <a:avLst/>
          </a:prstGeom>
        </p:spPr>
      </p:pic>
      <p:pic>
        <p:nvPicPr>
          <p:cNvPr id="15" name="Gráfico 14" descr="Periódico con relleno sólido">
            <a:extLst>
              <a:ext uri="{FF2B5EF4-FFF2-40B4-BE49-F238E27FC236}">
                <a16:creationId xmlns:a16="http://schemas.microsoft.com/office/drawing/2014/main" id="{6036DA63-CF08-6AE3-4C94-30C432A83A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12716" y="4639317"/>
            <a:ext cx="914400" cy="914400"/>
          </a:xfrm>
          <a:prstGeom prst="rect">
            <a:avLst/>
          </a:prstGeom>
        </p:spPr>
      </p:pic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7743DEC5-FEF2-7B66-7C48-D00B9980BC32}"/>
              </a:ext>
            </a:extLst>
          </p:cNvPr>
          <p:cNvCxnSpPr/>
          <p:nvPr/>
        </p:nvCxnSpPr>
        <p:spPr>
          <a:xfrm>
            <a:off x="3130355" y="2144811"/>
            <a:ext cx="2816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0ED22623-045D-7093-56E6-D4A1EF90BAE7}"/>
              </a:ext>
            </a:extLst>
          </p:cNvPr>
          <p:cNvCxnSpPr>
            <a:cxnSpLocks/>
          </p:cNvCxnSpPr>
          <p:nvPr/>
        </p:nvCxnSpPr>
        <p:spPr>
          <a:xfrm>
            <a:off x="3130355" y="3128713"/>
            <a:ext cx="2816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D46E7D7C-D65A-1B22-54A8-53FA93804B08}"/>
              </a:ext>
            </a:extLst>
          </p:cNvPr>
          <p:cNvCxnSpPr/>
          <p:nvPr/>
        </p:nvCxnSpPr>
        <p:spPr>
          <a:xfrm>
            <a:off x="3130355" y="4112615"/>
            <a:ext cx="2816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B114B63C-A024-1745-9850-DF5D4AB57184}"/>
              </a:ext>
            </a:extLst>
          </p:cNvPr>
          <p:cNvCxnSpPr/>
          <p:nvPr/>
        </p:nvCxnSpPr>
        <p:spPr>
          <a:xfrm>
            <a:off x="3114088" y="5096517"/>
            <a:ext cx="2816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115DD55D-12C1-775C-0543-17E513C76B8A}"/>
              </a:ext>
            </a:extLst>
          </p:cNvPr>
          <p:cNvCxnSpPr>
            <a:cxnSpLocks/>
          </p:cNvCxnSpPr>
          <p:nvPr/>
        </p:nvCxnSpPr>
        <p:spPr>
          <a:xfrm>
            <a:off x="2322726" y="3620068"/>
            <a:ext cx="77344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02355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A999073C-5A9B-47D7-9304-9BB8356F2E94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9617850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Difundir y comercializar actividades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16333047-7E87-4997-B6BC-2941C24F68A1}"/>
              </a:ext>
            </a:extLst>
          </p:cNvPr>
          <p:cNvSpPr txBox="1">
            <a:spLocks/>
          </p:cNvSpPr>
          <p:nvPr/>
        </p:nvSpPr>
        <p:spPr>
          <a:xfrm>
            <a:off x="629462" y="1261664"/>
            <a:ext cx="6882324" cy="437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ES" sz="2000" b="0" baseline="0">
                <a:solidFill>
                  <a:schemeClr val="tx1">
                    <a:tint val="75000"/>
                  </a:schemeClr>
                </a:solidFill>
                <a:cs typeface="Arial" pitchFamily="34" charset="0"/>
              </a:defRPr>
            </a:lvl1pPr>
            <a:lvl2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2pPr>
            <a:lvl3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3pPr>
            <a:lvl4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4pPr>
            <a:lvl5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s-ES" dirty="0">
              <a:solidFill>
                <a:srgbClr val="333F48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0" y="659639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12</a:t>
            </a:r>
          </a:p>
        </p:txBody>
      </p:sp>
      <p:pic>
        <p:nvPicPr>
          <p:cNvPr id="5" name="Imagen 4">
            <a:hlinkClick r:id="rId2"/>
            <a:extLst>
              <a:ext uri="{FF2B5EF4-FFF2-40B4-BE49-F238E27FC236}">
                <a16:creationId xmlns:a16="http://schemas.microsoft.com/office/drawing/2014/main" id="{23DB6D40-2CD0-9CFB-FC93-58642F727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05" y="2201776"/>
            <a:ext cx="1862236" cy="2654532"/>
          </a:xfrm>
          <a:prstGeom prst="rect">
            <a:avLst/>
          </a:prstGeom>
        </p:spPr>
      </p:pic>
      <p:pic>
        <p:nvPicPr>
          <p:cNvPr id="9" name="Imagen 8">
            <a:hlinkClick r:id="rId2"/>
            <a:extLst>
              <a:ext uri="{FF2B5EF4-FFF2-40B4-BE49-F238E27FC236}">
                <a16:creationId xmlns:a16="http://schemas.microsoft.com/office/drawing/2014/main" id="{1AC5EC2C-311A-7E3A-767F-202296238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0740" y="2175863"/>
            <a:ext cx="1861711" cy="2680445"/>
          </a:xfrm>
          <a:prstGeom prst="rect">
            <a:avLst/>
          </a:prstGeom>
        </p:spPr>
      </p:pic>
      <p:pic>
        <p:nvPicPr>
          <p:cNvPr id="11" name="Imagen 10">
            <a:hlinkClick r:id="rId2"/>
            <a:extLst>
              <a:ext uri="{FF2B5EF4-FFF2-40B4-BE49-F238E27FC236}">
                <a16:creationId xmlns:a16="http://schemas.microsoft.com/office/drawing/2014/main" id="{FD7AFDAB-2A27-0698-D95E-3026F1628B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0593" y="2173172"/>
            <a:ext cx="1861711" cy="2685828"/>
          </a:xfrm>
          <a:prstGeom prst="rect">
            <a:avLst/>
          </a:prstGeom>
        </p:spPr>
      </p:pic>
      <p:pic>
        <p:nvPicPr>
          <p:cNvPr id="13" name="Imagen 12">
            <a:hlinkClick r:id="rId2"/>
            <a:extLst>
              <a:ext uri="{FF2B5EF4-FFF2-40B4-BE49-F238E27FC236}">
                <a16:creationId xmlns:a16="http://schemas.microsoft.com/office/drawing/2014/main" id="{96EAE511-1500-9098-2F3F-33350DBD55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8503" y="2188394"/>
            <a:ext cx="1862237" cy="2687606"/>
          </a:xfrm>
          <a:prstGeom prst="rect">
            <a:avLst/>
          </a:prstGeom>
        </p:spPr>
      </p:pic>
      <p:pic>
        <p:nvPicPr>
          <p:cNvPr id="15" name="Imagen 14">
            <a:hlinkClick r:id="rId7"/>
            <a:extLst>
              <a:ext uri="{FF2B5EF4-FFF2-40B4-BE49-F238E27FC236}">
                <a16:creationId xmlns:a16="http://schemas.microsoft.com/office/drawing/2014/main" id="{F1562464-E4D4-161A-A033-9A9E6AC503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16413" y="2208086"/>
            <a:ext cx="1841524" cy="2667914"/>
          </a:xfrm>
          <a:prstGeom prst="rect">
            <a:avLst/>
          </a:prstGeom>
        </p:spPr>
      </p:pic>
      <p:pic>
        <p:nvPicPr>
          <p:cNvPr id="16" name="Gráfico 15" descr="Internet con relleno sólido">
            <a:extLst>
              <a:ext uri="{FF2B5EF4-FFF2-40B4-BE49-F238E27FC236}">
                <a16:creationId xmlns:a16="http://schemas.microsoft.com/office/drawing/2014/main" id="{26A22F9F-0383-0CC7-4CC8-CB183C9741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33913" y="5358800"/>
            <a:ext cx="914400" cy="914400"/>
          </a:xfrm>
          <a:prstGeom prst="rect">
            <a:avLst/>
          </a:prstGeom>
        </p:spPr>
      </p:pic>
      <p:pic>
        <p:nvPicPr>
          <p:cNvPr id="17" name="Gráfico 16" descr="Correo electrónico con relleno sólido">
            <a:extLst>
              <a:ext uri="{FF2B5EF4-FFF2-40B4-BE49-F238E27FC236}">
                <a16:creationId xmlns:a16="http://schemas.microsoft.com/office/drawing/2014/main" id="{A7F7397E-B7EE-F585-E723-0BFD182427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63931" y="5332888"/>
            <a:ext cx="735034" cy="735034"/>
          </a:xfrm>
          <a:prstGeom prst="rect">
            <a:avLst/>
          </a:prstGeom>
        </p:spPr>
      </p:pic>
      <p:pic>
        <p:nvPicPr>
          <p:cNvPr id="18" name="Gráfico 17" descr="Red en línea con relleno sólido">
            <a:extLst>
              <a:ext uri="{FF2B5EF4-FFF2-40B4-BE49-F238E27FC236}">
                <a16:creationId xmlns:a16="http://schemas.microsoft.com/office/drawing/2014/main" id="{3685B422-5B37-A5BE-3B0C-6F06F434A1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507440" y="5270670"/>
            <a:ext cx="859470" cy="85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607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0D0EB-CDE7-E2F2-4653-1672CD00B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4FC6C9BD-4991-4AC4-66FF-FA08DDF7C968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9617850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Difundir y comercializar actividades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2FFF0060-9B71-BEA4-F35D-3124E79D64CE}"/>
              </a:ext>
            </a:extLst>
          </p:cNvPr>
          <p:cNvSpPr txBox="1">
            <a:spLocks/>
          </p:cNvSpPr>
          <p:nvPr/>
        </p:nvSpPr>
        <p:spPr>
          <a:xfrm>
            <a:off x="629462" y="1261664"/>
            <a:ext cx="6882324" cy="437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ES" sz="2000" b="0" baseline="0">
                <a:solidFill>
                  <a:schemeClr val="tx1">
                    <a:tint val="75000"/>
                  </a:schemeClr>
                </a:solidFill>
                <a:cs typeface="Arial" pitchFamily="34" charset="0"/>
              </a:defRPr>
            </a:lvl1pPr>
            <a:lvl2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2pPr>
            <a:lvl3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3pPr>
            <a:lvl4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4pPr>
            <a:lvl5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s-ES" dirty="0">
              <a:solidFill>
                <a:srgbClr val="333F48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6DE17F6-3A6C-CF62-16D2-065A713F57B1}"/>
              </a:ext>
            </a:extLst>
          </p:cNvPr>
          <p:cNvSpPr txBox="1"/>
          <p:nvPr/>
        </p:nvSpPr>
        <p:spPr>
          <a:xfrm>
            <a:off x="32384" y="6554470"/>
            <a:ext cx="401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1</a:t>
            </a:r>
            <a:fld id="{484EB23D-4D9F-4EFC-AAD1-C4655EF9EBAD}" type="slidenum">
              <a:rPr lang="es-ES" sz="1400" smtClean="0">
                <a:solidFill>
                  <a:schemeClr val="bg1"/>
                </a:solidFill>
                <a:latin typeface="HelveticaNeueLT Pro 45 Lt" panose="020B0403020202020204" pitchFamily="34" charset="0"/>
              </a:rPr>
              <a:t>33</a:t>
            </a:fld>
            <a:endParaRPr lang="es-ES" sz="1400" dirty="0">
              <a:solidFill>
                <a:schemeClr val="bg1"/>
              </a:solidFill>
              <a:latin typeface="HelveticaNeueLT Pro 45 Lt" panose="020B0403020202020204" pitchFamily="34" charset="0"/>
            </a:endParaRPr>
          </a:p>
        </p:txBody>
      </p:sp>
      <p:pic>
        <p:nvPicPr>
          <p:cNvPr id="4" name="Imagen 3">
            <a:hlinkClick r:id="rId2"/>
            <a:extLst>
              <a:ext uri="{FF2B5EF4-FFF2-40B4-BE49-F238E27FC236}">
                <a16:creationId xmlns:a16="http://schemas.microsoft.com/office/drawing/2014/main" id="{8727AA97-558E-EB97-C402-6BBAC9824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484" y="2079630"/>
            <a:ext cx="1862236" cy="2672796"/>
          </a:xfrm>
          <a:prstGeom prst="rect">
            <a:avLst/>
          </a:prstGeom>
        </p:spPr>
      </p:pic>
      <p:pic>
        <p:nvPicPr>
          <p:cNvPr id="10" name="Imagen 9">
            <a:hlinkClick r:id="rId4"/>
            <a:extLst>
              <a:ext uri="{FF2B5EF4-FFF2-40B4-BE49-F238E27FC236}">
                <a16:creationId xmlns:a16="http://schemas.microsoft.com/office/drawing/2014/main" id="{C08E64CB-1BFA-5539-6D65-C233988F57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7749" y="2079630"/>
            <a:ext cx="1801290" cy="2654532"/>
          </a:xfrm>
          <a:prstGeom prst="rect">
            <a:avLst/>
          </a:prstGeom>
        </p:spPr>
      </p:pic>
      <p:pic>
        <p:nvPicPr>
          <p:cNvPr id="14" name="Imagen 13">
            <a:hlinkClick r:id="rId6"/>
            <a:extLst>
              <a:ext uri="{FF2B5EF4-FFF2-40B4-BE49-F238E27FC236}">
                <a16:creationId xmlns:a16="http://schemas.microsoft.com/office/drawing/2014/main" id="{231179DF-D60B-B802-1378-2C6BBC3EA1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0013" y="2057526"/>
            <a:ext cx="1801290" cy="2676636"/>
          </a:xfrm>
          <a:prstGeom prst="rect">
            <a:avLst/>
          </a:prstGeom>
        </p:spPr>
      </p:pic>
      <p:pic>
        <p:nvPicPr>
          <p:cNvPr id="17" name="Imagen 16">
            <a:hlinkClick r:id="rId8"/>
            <a:extLst>
              <a:ext uri="{FF2B5EF4-FFF2-40B4-BE49-F238E27FC236}">
                <a16:creationId xmlns:a16="http://schemas.microsoft.com/office/drawing/2014/main" id="{02DBC3FE-2A2E-0B52-92F2-F40D30B536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5192" y="2079630"/>
            <a:ext cx="1905598" cy="2698740"/>
          </a:xfrm>
          <a:prstGeom prst="rect">
            <a:avLst/>
          </a:prstGeom>
        </p:spPr>
      </p:pic>
      <p:pic>
        <p:nvPicPr>
          <p:cNvPr id="19" name="Imagen 18">
            <a:hlinkClick r:id="rId10"/>
            <a:extLst>
              <a:ext uri="{FF2B5EF4-FFF2-40B4-BE49-F238E27FC236}">
                <a16:creationId xmlns:a16="http://schemas.microsoft.com/office/drawing/2014/main" id="{F8AF6920-7D22-2745-8C11-A1E5F0966E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37717" y="2057527"/>
            <a:ext cx="1930762" cy="2720844"/>
          </a:xfrm>
          <a:prstGeom prst="rect">
            <a:avLst/>
          </a:prstGeom>
        </p:spPr>
      </p:pic>
      <p:pic>
        <p:nvPicPr>
          <p:cNvPr id="20" name="Gráfico 19" descr="Internet con relleno sólido">
            <a:extLst>
              <a:ext uri="{FF2B5EF4-FFF2-40B4-BE49-F238E27FC236}">
                <a16:creationId xmlns:a16="http://schemas.microsoft.com/office/drawing/2014/main" id="{361F5995-8879-A1C0-426C-F3B11045AD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33913" y="5358800"/>
            <a:ext cx="914400" cy="914400"/>
          </a:xfrm>
          <a:prstGeom prst="rect">
            <a:avLst/>
          </a:prstGeom>
        </p:spPr>
      </p:pic>
      <p:pic>
        <p:nvPicPr>
          <p:cNvPr id="21" name="Gráfico 20" descr="Correo electrónico con relleno sólido">
            <a:extLst>
              <a:ext uri="{FF2B5EF4-FFF2-40B4-BE49-F238E27FC236}">
                <a16:creationId xmlns:a16="http://schemas.microsoft.com/office/drawing/2014/main" id="{84034CAF-7A9D-71C7-935E-6AA9651751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463931" y="5332888"/>
            <a:ext cx="735034" cy="735034"/>
          </a:xfrm>
          <a:prstGeom prst="rect">
            <a:avLst/>
          </a:prstGeom>
        </p:spPr>
      </p:pic>
      <p:pic>
        <p:nvPicPr>
          <p:cNvPr id="22" name="Gráfico 21" descr="Red en línea con relleno sólido">
            <a:extLst>
              <a:ext uri="{FF2B5EF4-FFF2-40B4-BE49-F238E27FC236}">
                <a16:creationId xmlns:a16="http://schemas.microsoft.com/office/drawing/2014/main" id="{19C1AEDD-0C04-1DAD-AFD2-91BA320156E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507440" y="5270670"/>
            <a:ext cx="859470" cy="85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541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8A95F-E31C-444E-8863-D93135E33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F911D214-4989-1425-3137-4E588AB16AF8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9617850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Difundir y comercializar actividades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8D68F2D9-A9C2-4075-267B-14CA5FA86189}"/>
              </a:ext>
            </a:extLst>
          </p:cNvPr>
          <p:cNvSpPr txBox="1">
            <a:spLocks/>
          </p:cNvSpPr>
          <p:nvPr/>
        </p:nvSpPr>
        <p:spPr>
          <a:xfrm>
            <a:off x="629462" y="1261664"/>
            <a:ext cx="6882324" cy="437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ES" sz="2000" b="0" baseline="0">
                <a:solidFill>
                  <a:schemeClr val="tx1">
                    <a:tint val="75000"/>
                  </a:schemeClr>
                </a:solidFill>
                <a:cs typeface="Arial" pitchFamily="34" charset="0"/>
              </a:defRPr>
            </a:lvl1pPr>
            <a:lvl2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2pPr>
            <a:lvl3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3pPr>
            <a:lvl4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4pPr>
            <a:lvl5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s-ES" dirty="0">
              <a:solidFill>
                <a:srgbClr val="333F48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5FBFF37-40F4-0F9E-6620-8E06E9453FA5}"/>
              </a:ext>
            </a:extLst>
          </p:cNvPr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0</a:t>
            </a:r>
            <a:fld id="{484EB23D-4D9F-4EFC-AAD1-C4655EF9EBAD}" type="slidenum">
              <a:rPr lang="es-ES" sz="1400" smtClean="0">
                <a:solidFill>
                  <a:schemeClr val="bg1"/>
                </a:solidFill>
                <a:latin typeface="HelveticaNeueLT Pro 45 Lt" panose="020B0403020202020204" pitchFamily="34" charset="0"/>
              </a:rPr>
              <a:t>34</a:t>
            </a:fld>
            <a:endParaRPr lang="es-ES" sz="1400" dirty="0">
              <a:solidFill>
                <a:schemeClr val="bg1"/>
              </a:solidFill>
              <a:latin typeface="HelveticaNeueLT Pro 45 Lt" panose="020B0403020202020204" pitchFamily="34" charset="0"/>
            </a:endParaRPr>
          </a:p>
        </p:txBody>
      </p:sp>
      <p:pic>
        <p:nvPicPr>
          <p:cNvPr id="6" name="Imagen 5">
            <a:hlinkClick r:id="rId2"/>
            <a:extLst>
              <a:ext uri="{FF2B5EF4-FFF2-40B4-BE49-F238E27FC236}">
                <a16:creationId xmlns:a16="http://schemas.microsoft.com/office/drawing/2014/main" id="{1D9911E1-5A4B-2818-0582-632254CDB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204" y="2101734"/>
            <a:ext cx="1834226" cy="2654532"/>
          </a:xfrm>
          <a:prstGeom prst="rect">
            <a:avLst/>
          </a:prstGeom>
        </p:spPr>
      </p:pic>
      <p:pic>
        <p:nvPicPr>
          <p:cNvPr id="11" name="Imagen 10">
            <a:hlinkClick r:id="rId4"/>
            <a:extLst>
              <a:ext uri="{FF2B5EF4-FFF2-40B4-BE49-F238E27FC236}">
                <a16:creationId xmlns:a16="http://schemas.microsoft.com/office/drawing/2014/main" id="{1B9D333A-43A8-EC4F-0062-3A4815E177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8650" y="2126310"/>
            <a:ext cx="1834226" cy="2629956"/>
          </a:xfrm>
          <a:prstGeom prst="rect">
            <a:avLst/>
          </a:prstGeom>
        </p:spPr>
      </p:pic>
      <p:pic>
        <p:nvPicPr>
          <p:cNvPr id="13" name="Imagen 12">
            <a:hlinkClick r:id="rId6"/>
            <a:extLst>
              <a:ext uri="{FF2B5EF4-FFF2-40B4-BE49-F238E27FC236}">
                <a16:creationId xmlns:a16="http://schemas.microsoft.com/office/drawing/2014/main" id="{72788A52-8524-7174-000F-57B0D13B44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8153" y="2144453"/>
            <a:ext cx="1834226" cy="2636381"/>
          </a:xfrm>
          <a:prstGeom prst="rect">
            <a:avLst/>
          </a:prstGeom>
        </p:spPr>
      </p:pic>
      <p:pic>
        <p:nvPicPr>
          <p:cNvPr id="16" name="Imagen 15">
            <a:hlinkClick r:id="rId8"/>
            <a:extLst>
              <a:ext uri="{FF2B5EF4-FFF2-40B4-BE49-F238E27FC236}">
                <a16:creationId xmlns:a16="http://schemas.microsoft.com/office/drawing/2014/main" id="{CBE1710C-C409-49D7-1837-A05B600284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8494" y="2101734"/>
            <a:ext cx="2014627" cy="2895093"/>
          </a:xfrm>
          <a:prstGeom prst="rect">
            <a:avLst/>
          </a:prstGeom>
        </p:spPr>
      </p:pic>
      <p:pic>
        <p:nvPicPr>
          <p:cNvPr id="18" name="Gráfico 17" descr="Internet con relleno sólido">
            <a:extLst>
              <a:ext uri="{FF2B5EF4-FFF2-40B4-BE49-F238E27FC236}">
                <a16:creationId xmlns:a16="http://schemas.microsoft.com/office/drawing/2014/main" id="{CC95899A-1CFF-9E02-32B1-112406C143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33913" y="5358800"/>
            <a:ext cx="914400" cy="914400"/>
          </a:xfrm>
          <a:prstGeom prst="rect">
            <a:avLst/>
          </a:prstGeom>
        </p:spPr>
      </p:pic>
      <p:pic>
        <p:nvPicPr>
          <p:cNvPr id="19" name="Gráfico 18" descr="Correo electrónico con relleno sólido">
            <a:extLst>
              <a:ext uri="{FF2B5EF4-FFF2-40B4-BE49-F238E27FC236}">
                <a16:creationId xmlns:a16="http://schemas.microsoft.com/office/drawing/2014/main" id="{620504B9-E2EE-DC5F-F053-4F9B7ED493B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463931" y="5332888"/>
            <a:ext cx="735034" cy="735034"/>
          </a:xfrm>
          <a:prstGeom prst="rect">
            <a:avLst/>
          </a:prstGeom>
        </p:spPr>
      </p:pic>
      <p:pic>
        <p:nvPicPr>
          <p:cNvPr id="20" name="Gráfico 19" descr="Red en línea con relleno sólido">
            <a:extLst>
              <a:ext uri="{FF2B5EF4-FFF2-40B4-BE49-F238E27FC236}">
                <a16:creationId xmlns:a16="http://schemas.microsoft.com/office/drawing/2014/main" id="{0A839286-98B7-DDE9-C99F-D6F90142817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507440" y="5270670"/>
            <a:ext cx="859470" cy="85947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BBDD168C-2767-C2CD-05E7-403AEFA6681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73350" y="2101735"/>
            <a:ext cx="1877223" cy="267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94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F4704-2A5F-0706-F8B6-B712A373E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C4EE973D-8F6E-13C8-90F8-AACDB30B746E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9617850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Difundir y comercializar actividades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ABEB3A95-B32B-43D6-F462-5215BFA1C3F5}"/>
              </a:ext>
            </a:extLst>
          </p:cNvPr>
          <p:cNvSpPr txBox="1">
            <a:spLocks/>
          </p:cNvSpPr>
          <p:nvPr/>
        </p:nvSpPr>
        <p:spPr>
          <a:xfrm>
            <a:off x="629462" y="1261664"/>
            <a:ext cx="6882324" cy="437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ES" sz="2000" b="0" baseline="0">
                <a:solidFill>
                  <a:schemeClr val="tx1">
                    <a:tint val="75000"/>
                  </a:schemeClr>
                </a:solidFill>
                <a:cs typeface="Arial" pitchFamily="34" charset="0"/>
              </a:defRPr>
            </a:lvl1pPr>
            <a:lvl2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2pPr>
            <a:lvl3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3pPr>
            <a:lvl4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4pPr>
            <a:lvl5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s-ES" dirty="0">
              <a:solidFill>
                <a:srgbClr val="333F48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F1BFEA3-37D2-D835-1D38-997A76BC76D3}"/>
              </a:ext>
            </a:extLst>
          </p:cNvPr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0</a:t>
            </a:r>
            <a:fld id="{484EB23D-4D9F-4EFC-AAD1-C4655EF9EBAD}" type="slidenum">
              <a:rPr lang="es-ES" sz="1400" smtClean="0">
                <a:solidFill>
                  <a:schemeClr val="bg1"/>
                </a:solidFill>
                <a:latin typeface="HelveticaNeueLT Pro 45 Lt" panose="020B0403020202020204" pitchFamily="34" charset="0"/>
              </a:rPr>
              <a:t>35</a:t>
            </a:fld>
            <a:endParaRPr lang="es-ES" sz="1400" dirty="0">
              <a:solidFill>
                <a:schemeClr val="bg1"/>
              </a:solidFill>
              <a:latin typeface="HelveticaNeueLT Pro 45 Lt" panose="020B0403020202020204" pitchFamily="34" charset="0"/>
            </a:endParaRPr>
          </a:p>
        </p:txBody>
      </p:sp>
      <p:pic>
        <p:nvPicPr>
          <p:cNvPr id="18" name="Gráfico 17" descr="Internet con relleno sólido">
            <a:extLst>
              <a:ext uri="{FF2B5EF4-FFF2-40B4-BE49-F238E27FC236}">
                <a16:creationId xmlns:a16="http://schemas.microsoft.com/office/drawing/2014/main" id="{A6230330-1B4E-29FB-B3AB-1A8F10D46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913" y="5358800"/>
            <a:ext cx="914400" cy="914400"/>
          </a:xfrm>
          <a:prstGeom prst="rect">
            <a:avLst/>
          </a:prstGeom>
        </p:spPr>
      </p:pic>
      <p:pic>
        <p:nvPicPr>
          <p:cNvPr id="19" name="Gráfico 18" descr="Correo electrónico con relleno sólido">
            <a:extLst>
              <a:ext uri="{FF2B5EF4-FFF2-40B4-BE49-F238E27FC236}">
                <a16:creationId xmlns:a16="http://schemas.microsoft.com/office/drawing/2014/main" id="{E1F82E1E-BA86-6E9D-3275-AC94C46B5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63931" y="5332888"/>
            <a:ext cx="735034" cy="735034"/>
          </a:xfrm>
          <a:prstGeom prst="rect">
            <a:avLst/>
          </a:prstGeom>
        </p:spPr>
      </p:pic>
      <p:pic>
        <p:nvPicPr>
          <p:cNvPr id="20" name="Gráfico 19" descr="Red en línea con relleno sólido">
            <a:extLst>
              <a:ext uri="{FF2B5EF4-FFF2-40B4-BE49-F238E27FC236}">
                <a16:creationId xmlns:a16="http://schemas.microsoft.com/office/drawing/2014/main" id="{A7130AB6-A0EE-AC94-3375-9F35BE2261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07440" y="5270670"/>
            <a:ext cx="859470" cy="859470"/>
          </a:xfrm>
          <a:prstGeom prst="rect">
            <a:avLst/>
          </a:prstGeom>
        </p:spPr>
      </p:pic>
      <p:pic>
        <p:nvPicPr>
          <p:cNvPr id="4" name="Imagen 3">
            <a:hlinkClick r:id="rId8"/>
            <a:extLst>
              <a:ext uri="{FF2B5EF4-FFF2-40B4-BE49-F238E27FC236}">
                <a16:creationId xmlns:a16="http://schemas.microsoft.com/office/drawing/2014/main" id="{BE8E6ADC-DA0B-E4D4-5477-96CE4D64F5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000" y="1485569"/>
            <a:ext cx="2047690" cy="2972132"/>
          </a:xfrm>
          <a:prstGeom prst="rect">
            <a:avLst/>
          </a:prstGeom>
        </p:spPr>
      </p:pic>
      <p:pic>
        <p:nvPicPr>
          <p:cNvPr id="9" name="Imagen 8">
            <a:hlinkClick r:id="rId8"/>
            <a:extLst>
              <a:ext uri="{FF2B5EF4-FFF2-40B4-BE49-F238E27FC236}">
                <a16:creationId xmlns:a16="http://schemas.microsoft.com/office/drawing/2014/main" id="{459A606F-94D5-B1A9-82F3-A22F112BF1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78868" y="1480474"/>
            <a:ext cx="2029147" cy="2972132"/>
          </a:xfrm>
          <a:prstGeom prst="rect">
            <a:avLst/>
          </a:prstGeom>
        </p:spPr>
      </p:pic>
      <p:pic>
        <p:nvPicPr>
          <p:cNvPr id="12" name="Imagen 11">
            <a:hlinkClick r:id="rId8"/>
            <a:extLst>
              <a:ext uri="{FF2B5EF4-FFF2-40B4-BE49-F238E27FC236}">
                <a16:creationId xmlns:a16="http://schemas.microsoft.com/office/drawing/2014/main" id="{173F2C91-3D3C-8E75-1016-60B26D45DC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27193" y="1467403"/>
            <a:ext cx="2150610" cy="2972132"/>
          </a:xfrm>
          <a:prstGeom prst="rect">
            <a:avLst/>
          </a:prstGeom>
        </p:spPr>
      </p:pic>
      <p:pic>
        <p:nvPicPr>
          <p:cNvPr id="15" name="Imagen 14">
            <a:hlinkClick r:id="rId8"/>
            <a:extLst>
              <a:ext uri="{FF2B5EF4-FFF2-40B4-BE49-F238E27FC236}">
                <a16:creationId xmlns:a16="http://schemas.microsoft.com/office/drawing/2014/main" id="{EA6067BE-F9BE-3C3C-C0E6-036CC87482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88009" y="1467402"/>
            <a:ext cx="2062127" cy="2957199"/>
          </a:xfrm>
          <a:prstGeom prst="rect">
            <a:avLst/>
          </a:prstGeom>
        </p:spPr>
      </p:pic>
      <p:pic>
        <p:nvPicPr>
          <p:cNvPr id="21" name="Imagen 20">
            <a:hlinkClick r:id="rId8"/>
            <a:extLst>
              <a:ext uri="{FF2B5EF4-FFF2-40B4-BE49-F238E27FC236}">
                <a16:creationId xmlns:a16="http://schemas.microsoft.com/office/drawing/2014/main" id="{3997C4B4-F8BC-1B58-2ED7-A29600F6C9C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94321" y="1480474"/>
            <a:ext cx="2079677" cy="29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0153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A999073C-5A9B-47D7-9304-9BB8356F2E94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9617850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Difundir y comercializar actividades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16333047-7E87-4997-B6BC-2941C24F68A1}"/>
              </a:ext>
            </a:extLst>
          </p:cNvPr>
          <p:cNvSpPr txBox="1">
            <a:spLocks/>
          </p:cNvSpPr>
          <p:nvPr/>
        </p:nvSpPr>
        <p:spPr>
          <a:xfrm>
            <a:off x="629462" y="1261664"/>
            <a:ext cx="6882324" cy="437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ES" sz="2000" b="0" baseline="0">
                <a:solidFill>
                  <a:schemeClr val="tx1">
                    <a:tint val="75000"/>
                  </a:schemeClr>
                </a:solidFill>
                <a:cs typeface="Arial" pitchFamily="34" charset="0"/>
              </a:defRPr>
            </a:lvl1pPr>
            <a:lvl2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2pPr>
            <a:lvl3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3pPr>
            <a:lvl4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4pPr>
            <a:lvl5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s-ES" dirty="0">
              <a:solidFill>
                <a:srgbClr val="333F48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14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B0CE57A0-A5B4-A0F3-C329-FDD22C86034C}"/>
              </a:ext>
            </a:extLst>
          </p:cNvPr>
          <p:cNvSpPr/>
          <p:nvPr/>
        </p:nvSpPr>
        <p:spPr>
          <a:xfrm>
            <a:off x="539889" y="1543908"/>
            <a:ext cx="2512800" cy="7350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HelveticaNeueLT Pro 45 Lt" panose="020B0403020202020204" pitchFamily="34" charset="0"/>
              </a:rPr>
              <a:t>Portal corporativo - SEO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19EE82A-460B-86BA-B380-873ABA1FA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89" y="2696344"/>
            <a:ext cx="7891975" cy="2477302"/>
          </a:xfrm>
          <a:prstGeom prst="rect">
            <a:avLst/>
          </a:prstGeom>
        </p:spPr>
      </p:pic>
      <p:pic>
        <p:nvPicPr>
          <p:cNvPr id="6" name="Gráfico 5" descr="Internet con relleno sólido">
            <a:extLst>
              <a:ext uri="{FF2B5EF4-FFF2-40B4-BE49-F238E27FC236}">
                <a16:creationId xmlns:a16="http://schemas.microsoft.com/office/drawing/2014/main" id="{1200BFDB-17F6-3762-F86C-D3DDB4163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7989" y="145422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650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A999073C-5A9B-47D7-9304-9BB8356F2E94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9617850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Difundir y comercializar actividades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16333047-7E87-4997-B6BC-2941C24F68A1}"/>
              </a:ext>
            </a:extLst>
          </p:cNvPr>
          <p:cNvSpPr txBox="1">
            <a:spLocks/>
          </p:cNvSpPr>
          <p:nvPr/>
        </p:nvSpPr>
        <p:spPr>
          <a:xfrm>
            <a:off x="629462" y="1261664"/>
            <a:ext cx="6882324" cy="437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ES" sz="2000" b="0" baseline="0">
                <a:solidFill>
                  <a:schemeClr val="tx1">
                    <a:tint val="75000"/>
                  </a:schemeClr>
                </a:solidFill>
                <a:cs typeface="Arial" pitchFamily="34" charset="0"/>
              </a:defRPr>
            </a:lvl1pPr>
            <a:lvl2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2pPr>
            <a:lvl3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3pPr>
            <a:lvl4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4pPr>
            <a:lvl5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s-ES" dirty="0">
              <a:solidFill>
                <a:srgbClr val="333F48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15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B0CE57A0-A5B4-A0F3-C329-FDD22C86034C}"/>
              </a:ext>
            </a:extLst>
          </p:cNvPr>
          <p:cNvSpPr/>
          <p:nvPr/>
        </p:nvSpPr>
        <p:spPr>
          <a:xfrm>
            <a:off x="539889" y="1543908"/>
            <a:ext cx="2512800" cy="7350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HelveticaNeueLT Pro 45 Lt" panose="020B0403020202020204" pitchFamily="34" charset="0"/>
              </a:rPr>
              <a:t>Portal </a:t>
            </a:r>
            <a:r>
              <a:rPr lang="es-ES" dirty="0" err="1">
                <a:latin typeface="HelveticaNeueLT Pro 45 Lt" panose="020B0403020202020204" pitchFamily="34" charset="0"/>
              </a:rPr>
              <a:t>corporativ</a:t>
            </a:r>
            <a:r>
              <a:rPr lang="es-ES" dirty="0">
                <a:latin typeface="HelveticaNeueLT Pro 45 Lt" panose="020B0403020202020204" pitchFamily="34" charset="0"/>
              </a:rPr>
              <a:t>- SEO</a:t>
            </a:r>
            <a:endParaRPr lang="es-ES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ADBAF34-B2D1-C8F2-A638-FA9FD6C4327C}"/>
              </a:ext>
            </a:extLst>
          </p:cNvPr>
          <p:cNvSpPr/>
          <p:nvPr/>
        </p:nvSpPr>
        <p:spPr>
          <a:xfrm>
            <a:off x="539889" y="1543908"/>
            <a:ext cx="3417194" cy="7350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HelveticaNeueLT Pro 45 Lt" panose="020B0403020202020204" pitchFamily="34" charset="0"/>
              </a:rPr>
              <a:t>Portal corporativo - SEO</a:t>
            </a:r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40F2853-6B20-918C-742B-0815D110C386}"/>
              </a:ext>
            </a:extLst>
          </p:cNvPr>
          <p:cNvSpPr txBox="1"/>
          <p:nvPr/>
        </p:nvSpPr>
        <p:spPr>
          <a:xfrm>
            <a:off x="452802" y="2808975"/>
            <a:ext cx="6348047" cy="2640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Ventajas de participar con ICEX</a:t>
            </a: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Por qué tienes que estar en esta feria</a:t>
            </a: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ES" dirty="0">
                <a:latin typeface="HelveticaNeueLT Pro 45 Lt" panose="020B0403020202020204" pitchFamily="34" charset="0"/>
              </a:rPr>
              <a:t>Casos de éxito: otras empresas te cuentan </a:t>
            </a:r>
          </a:p>
          <a:p>
            <a:pPr>
              <a:spcBef>
                <a:spcPct val="20000"/>
              </a:spcBef>
            </a:pPr>
            <a:r>
              <a:rPr lang="es-ES" dirty="0">
                <a:latin typeface="HelveticaNeueLT Pro 45 Lt" panose="020B0403020202020204" pitchFamily="34" charset="0"/>
              </a:rPr>
              <a:t>su experiencia. </a:t>
            </a:r>
            <a:endParaRPr lang="es-ES" sz="1800" dirty="0">
              <a:solidFill>
                <a:schemeClr val="tx1"/>
              </a:solidFill>
              <a:latin typeface="HelveticaNeueLT Pro 45 Lt" panose="020B0403020202020204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ES" dirty="0">
                <a:latin typeface="HelveticaNeueLT Pro 45 Lt" panose="020B0403020202020204" pitchFamily="34" charset="0"/>
              </a:rPr>
              <a:t>Documentación de interés: estudios de mercado, informes de feria, fichas sector. </a:t>
            </a:r>
            <a:endParaRPr lang="es-ES" sz="1800" dirty="0">
              <a:solidFill>
                <a:schemeClr val="tx1"/>
              </a:solidFill>
              <a:latin typeface="HelveticaNeueLT Pro 45 Lt" panose="020B0403020202020204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Contacto con ICEX: a quién tienes que llamar</a:t>
            </a: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ES" dirty="0">
                <a:latin typeface="HelveticaNeueLT Pro 45 Lt" panose="020B0403020202020204" pitchFamily="34" charset="0"/>
              </a:rPr>
              <a:t>Convocatoria: documento contractual</a:t>
            </a:r>
            <a:endParaRPr lang="es-ES" sz="1800" dirty="0">
              <a:solidFill>
                <a:schemeClr val="tx1"/>
              </a:solidFill>
              <a:latin typeface="HelveticaNeueLT Pro 45 Lt" panose="020B0403020202020204" pitchFamily="34" charset="0"/>
            </a:endParaRPr>
          </a:p>
        </p:txBody>
      </p:sp>
      <p:pic>
        <p:nvPicPr>
          <p:cNvPr id="11" name="Gráfico 10" descr="Internet con relleno sólido">
            <a:extLst>
              <a:ext uri="{FF2B5EF4-FFF2-40B4-BE49-F238E27FC236}">
                <a16:creationId xmlns:a16="http://schemas.microsoft.com/office/drawing/2014/main" id="{B27B64C1-1A71-2DE0-2AA5-2F7F76F51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4800" y="1454226"/>
            <a:ext cx="914400" cy="914400"/>
          </a:xfrm>
          <a:prstGeom prst="rect">
            <a:avLst/>
          </a:prstGeom>
        </p:spPr>
      </p:pic>
      <p:pic>
        <p:nvPicPr>
          <p:cNvPr id="6" name="Imagen 5">
            <a:hlinkClick r:id="rId4"/>
            <a:extLst>
              <a:ext uri="{FF2B5EF4-FFF2-40B4-BE49-F238E27FC236}">
                <a16:creationId xmlns:a16="http://schemas.microsoft.com/office/drawing/2014/main" id="{75EC1F3E-9152-1F9F-7C5F-3C2F06CD89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1359" y="857344"/>
            <a:ext cx="1722255" cy="53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507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A999073C-5A9B-47D7-9304-9BB8356F2E94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9617850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Difundir y comercializar actividades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16333047-7E87-4997-B6BC-2941C24F68A1}"/>
              </a:ext>
            </a:extLst>
          </p:cNvPr>
          <p:cNvSpPr txBox="1">
            <a:spLocks/>
          </p:cNvSpPr>
          <p:nvPr/>
        </p:nvSpPr>
        <p:spPr>
          <a:xfrm>
            <a:off x="629462" y="1261664"/>
            <a:ext cx="6882324" cy="437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ES" sz="2000" b="0" baseline="0">
                <a:solidFill>
                  <a:schemeClr val="tx1">
                    <a:tint val="75000"/>
                  </a:schemeClr>
                </a:solidFill>
                <a:cs typeface="Arial" pitchFamily="34" charset="0"/>
              </a:defRPr>
            </a:lvl1pPr>
            <a:lvl2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2pPr>
            <a:lvl3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3pPr>
            <a:lvl4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4pPr>
            <a:lvl5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s-ES" dirty="0">
              <a:solidFill>
                <a:srgbClr val="333F48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16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9E71060-8C14-2FA0-39C6-356EC90A9B33}"/>
              </a:ext>
            </a:extLst>
          </p:cNvPr>
          <p:cNvSpPr/>
          <p:nvPr/>
        </p:nvSpPr>
        <p:spPr>
          <a:xfrm>
            <a:off x="650725" y="1543905"/>
            <a:ext cx="3417194" cy="7350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err="1">
                <a:latin typeface="HelveticaNeueLT Pro 45 Lt" panose="020B0403020202020204" pitchFamily="34" charset="0"/>
              </a:rPr>
              <a:t>eMail</a:t>
            </a:r>
            <a:r>
              <a:rPr lang="es-ES" dirty="0">
                <a:latin typeface="HelveticaNeueLT Pro 45 Lt" panose="020B0403020202020204" pitchFamily="34" charset="0"/>
              </a:rPr>
              <a:t> Marketing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7B6FFE7-A382-475F-5506-388600500C3D}"/>
              </a:ext>
            </a:extLst>
          </p:cNvPr>
          <p:cNvSpPr txBox="1"/>
          <p:nvPr/>
        </p:nvSpPr>
        <p:spPr>
          <a:xfrm>
            <a:off x="452803" y="2808975"/>
            <a:ext cx="4994030" cy="169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Segmentación-CRM</a:t>
            </a: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Primer env</a:t>
            </a:r>
            <a:r>
              <a:rPr lang="es-ES" dirty="0">
                <a:latin typeface="HelveticaNeueLT Pro 45 Lt" panose="020B0403020202020204" pitchFamily="34" charset="0"/>
              </a:rPr>
              <a:t>ío: Contenidos</a:t>
            </a:r>
            <a:endParaRPr lang="es-ES" sz="1800" dirty="0">
              <a:solidFill>
                <a:schemeClr val="tx1"/>
              </a:solidFill>
              <a:latin typeface="HelveticaNeueLT Pro 45 Lt" panose="020B0403020202020204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ES" dirty="0">
                <a:latin typeface="HelveticaNeueLT Pro 45 Lt" panose="020B0403020202020204" pitchFamily="34" charset="0"/>
              </a:rPr>
              <a:t>Segundo envío: Lanzamiento Convocatoria</a:t>
            </a:r>
            <a:endParaRPr lang="es-ES" sz="1800" dirty="0">
              <a:solidFill>
                <a:schemeClr val="tx1"/>
              </a:solidFill>
              <a:latin typeface="HelveticaNeueLT Pro 45 Lt" panose="020B0403020202020204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ES" dirty="0">
                <a:latin typeface="HelveticaNeueLT Pro 45 Lt" panose="020B0403020202020204" pitchFamily="34" charset="0"/>
              </a:rPr>
              <a:t>Tercer envío: recordatorio</a:t>
            </a:r>
            <a:endParaRPr lang="es-ES" sz="1800" dirty="0">
              <a:solidFill>
                <a:schemeClr val="tx1"/>
              </a:solidFill>
              <a:latin typeface="HelveticaNeueLT Pro 45 Lt" panose="020B0403020202020204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Cuarto envío: últimos días (FOMO)</a:t>
            </a:r>
          </a:p>
        </p:txBody>
      </p:sp>
      <p:pic>
        <p:nvPicPr>
          <p:cNvPr id="12" name="Gráfico 11" descr="Correo electrónico con relleno sólido">
            <a:extLst>
              <a:ext uri="{FF2B5EF4-FFF2-40B4-BE49-F238E27FC236}">
                <a16:creationId xmlns:a16="http://schemas.microsoft.com/office/drawing/2014/main" id="{1C9EE00A-D4C9-A78F-A1E6-C549220454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35012" y="1543908"/>
            <a:ext cx="735034" cy="73503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05EEEA4-9B5A-ACBB-A34E-AD16A726F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470" y="766727"/>
            <a:ext cx="3059226" cy="515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945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A999073C-5A9B-47D7-9304-9BB8356F2E94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9617850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Difundir y comercializar actividades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17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00D01C2-4729-5419-D301-572AFF28A68E}"/>
              </a:ext>
            </a:extLst>
          </p:cNvPr>
          <p:cNvSpPr/>
          <p:nvPr/>
        </p:nvSpPr>
        <p:spPr>
          <a:xfrm>
            <a:off x="567598" y="1543905"/>
            <a:ext cx="3417194" cy="7350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err="1">
                <a:latin typeface="HelveticaNeueLT Pro 45 Lt" panose="020B0403020202020204" pitchFamily="34" charset="0"/>
              </a:rPr>
              <a:t>eMail</a:t>
            </a:r>
            <a:r>
              <a:rPr lang="es-ES" dirty="0">
                <a:latin typeface="HelveticaNeueLT Pro 45 Lt" panose="020B0403020202020204" pitchFamily="34" charset="0"/>
              </a:rPr>
              <a:t> Marketing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DE28705-A1E7-254D-F9E9-F2059E85A8DF}"/>
              </a:ext>
            </a:extLst>
          </p:cNvPr>
          <p:cNvSpPr txBox="1"/>
          <p:nvPr/>
        </p:nvSpPr>
        <p:spPr>
          <a:xfrm>
            <a:off x="452802" y="2808975"/>
            <a:ext cx="6919547" cy="3527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rgbClr val="FF0000"/>
                </a:solidFill>
                <a:latin typeface="HelveticaNeueLT Pro 45 Lt" panose="020B0403020202020204" pitchFamily="34" charset="0"/>
              </a:rPr>
              <a:t>Segmentación-CRM</a:t>
            </a:r>
          </a:p>
          <a:p>
            <a:pPr>
              <a:spcBef>
                <a:spcPct val="20000"/>
              </a:spcBef>
            </a:pPr>
            <a:endParaRPr lang="es-ES" sz="1800" dirty="0">
              <a:solidFill>
                <a:schemeClr val="tx1"/>
              </a:solidFill>
              <a:latin typeface="HelveticaNeueLT Pro 45 Lt" panose="020B0403020202020204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Participantes en ediciones anteriores</a:t>
            </a: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ES" dirty="0">
                <a:latin typeface="HelveticaNeueLT Pro 45 Lt" panose="020B0403020202020204" pitchFamily="34" charset="0"/>
              </a:rPr>
              <a:t>Empresas que han hecho consultas sobre el mercado/sector</a:t>
            </a:r>
            <a:endParaRPr lang="es-ES" sz="1800" dirty="0">
              <a:solidFill>
                <a:schemeClr val="tx1"/>
              </a:solidFill>
              <a:latin typeface="HelveticaNeueLT Pro 45 Lt" panose="020B0403020202020204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ES" dirty="0">
                <a:latin typeface="HelveticaNeueLT Pro 45 Lt" panose="020B0403020202020204" pitchFamily="34" charset="0"/>
              </a:rPr>
              <a:t>Empresas con interés/presencia en mercados bajo influencia de la feria</a:t>
            </a:r>
            <a:endParaRPr lang="es-ES" sz="1800" dirty="0">
              <a:solidFill>
                <a:schemeClr val="tx1"/>
              </a:solidFill>
              <a:latin typeface="HelveticaNeueLT Pro 45 Lt" panose="020B0403020202020204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Empresas que han hecho el autodiagnóstico de ICEX</a:t>
            </a: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ES" dirty="0">
                <a:latin typeface="HelveticaNeueLT Pro 45 Lt" panose="020B0403020202020204" pitchFamily="34" charset="0"/>
              </a:rPr>
              <a:t>Empresas que han participado en actividades relacionadas (webinarios, misiones comerciales, jornadas con reuniones B2B…)</a:t>
            </a:r>
          </a:p>
          <a:p>
            <a:pPr>
              <a:spcBef>
                <a:spcPct val="20000"/>
              </a:spcBef>
            </a:pPr>
            <a:endParaRPr lang="es-ES" sz="1800" dirty="0">
              <a:solidFill>
                <a:schemeClr val="tx1"/>
              </a:solidFill>
              <a:latin typeface="HelveticaNeueLT Pro 45 Lt" panose="020B0403020202020204" pitchFamily="34" charset="0"/>
            </a:endParaRPr>
          </a:p>
        </p:txBody>
      </p:sp>
      <p:pic>
        <p:nvPicPr>
          <p:cNvPr id="9" name="Gráfico 8" descr="Correo electrónico con relleno sólido">
            <a:extLst>
              <a:ext uri="{FF2B5EF4-FFF2-40B4-BE49-F238E27FC236}">
                <a16:creationId xmlns:a16="http://schemas.microsoft.com/office/drawing/2014/main" id="{AC4F7CF1-A20D-AB78-EA18-EAC88BA9D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51885" y="1543908"/>
            <a:ext cx="735034" cy="73503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8D4F726-FADA-B167-7E32-D147776B04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4924" y="521906"/>
            <a:ext cx="3279661" cy="552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245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A999073C-5A9B-47D7-9304-9BB8356F2E94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6896743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Dónde estamos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03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2F56E97-321C-76D0-0418-36F35E92A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846" y="1617339"/>
            <a:ext cx="6766300" cy="4790571"/>
          </a:xfrm>
          <a:prstGeom prst="rect">
            <a:avLst/>
          </a:prstGeom>
        </p:spPr>
      </p:pic>
      <p:sp>
        <p:nvSpPr>
          <p:cNvPr id="4" name="Flecha: a la derecha 3">
            <a:extLst>
              <a:ext uri="{FF2B5EF4-FFF2-40B4-BE49-F238E27FC236}">
                <a16:creationId xmlns:a16="http://schemas.microsoft.com/office/drawing/2014/main" id="{36DC694F-B13B-F300-2C44-10547A170323}"/>
              </a:ext>
            </a:extLst>
          </p:cNvPr>
          <p:cNvSpPr/>
          <p:nvPr/>
        </p:nvSpPr>
        <p:spPr>
          <a:xfrm rot="10800000">
            <a:off x="8314201" y="5059329"/>
            <a:ext cx="1072544" cy="85693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627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D0139-68C6-ECEC-1820-89FDC3A27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5">
            <a:extLst>
              <a:ext uri="{FF2B5EF4-FFF2-40B4-BE49-F238E27FC236}">
                <a16:creationId xmlns:a16="http://schemas.microsoft.com/office/drawing/2014/main" id="{DBA1FFAF-AB8B-8D6D-4FAE-B3F86A3B914A}"/>
              </a:ext>
            </a:extLst>
          </p:cNvPr>
          <p:cNvSpPr txBox="1">
            <a:spLocks/>
          </p:cNvSpPr>
          <p:nvPr/>
        </p:nvSpPr>
        <p:spPr>
          <a:xfrm>
            <a:off x="3052144" y="2933328"/>
            <a:ext cx="7463456" cy="5246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s-ES" sz="3200" kern="1200" dirty="0">
                <a:solidFill>
                  <a:schemeClr val="accent1"/>
                </a:solidFill>
                <a:latin typeface="HelveticaNeueLT Std Lt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s-ES" sz="2900" dirty="0">
                <a:solidFill>
                  <a:srgbClr val="DA291C"/>
                </a:solidFill>
                <a:latin typeface="HelveticaNeueLT Pro 45 Lt" panose="020B0403020202020204" pitchFamily="34" charset="0"/>
              </a:rPr>
              <a:t>Función: Difundir y comercializar actividades ICEX</a:t>
            </a:r>
          </a:p>
          <a:p>
            <a:endParaRPr lang="es-ES" sz="2900" dirty="0">
              <a:solidFill>
                <a:srgbClr val="DA291C"/>
              </a:solidFill>
              <a:latin typeface="HelveticaNeueLT Pro 45 Lt" panose="020B0403020202020204" pitchFamily="34" charset="0"/>
            </a:endParaRPr>
          </a:p>
          <a:p>
            <a:r>
              <a:rPr lang="es-ES" sz="2900" dirty="0">
                <a:solidFill>
                  <a:srgbClr val="DA291C"/>
                </a:solidFill>
                <a:latin typeface="HelveticaNeueLT Pro 45 Lt" panose="020B0403020202020204" pitchFamily="34" charset="0"/>
              </a:rPr>
              <a:t>Canal redes sociales. Campañas </a:t>
            </a:r>
            <a:r>
              <a:rPr lang="es-ES" sz="2900" i="1" dirty="0" err="1">
                <a:solidFill>
                  <a:srgbClr val="DA291C"/>
                </a:solidFill>
                <a:latin typeface="HelveticaNeueLT Pro 45 Lt" panose="020B0403020202020204" pitchFamily="34" charset="0"/>
              </a:rPr>
              <a:t>paid</a:t>
            </a:r>
            <a:r>
              <a:rPr lang="es-ES" sz="2900" i="1" dirty="0">
                <a:solidFill>
                  <a:srgbClr val="DA291C"/>
                </a:solidFill>
                <a:latin typeface="HelveticaNeueLT Pro 45 Lt" panose="020B0403020202020204" pitchFamily="34" charset="0"/>
              </a:rPr>
              <a:t> media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077E1BE-B82E-D246-60B0-B29E979FAD96}"/>
              </a:ext>
            </a:extLst>
          </p:cNvPr>
          <p:cNvSpPr txBox="1"/>
          <p:nvPr/>
        </p:nvSpPr>
        <p:spPr>
          <a:xfrm>
            <a:off x="2259799" y="2733996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dirty="0">
                <a:solidFill>
                  <a:srgbClr val="DA291C"/>
                </a:solidFill>
                <a:latin typeface="HelveticaNeueLT Pro 45 Lt" panose="020B0403020202020204" pitchFamily="34" charset="0"/>
              </a:rPr>
              <a:t>3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FCB485F-3968-C1E2-5B91-3E122D921CA9}"/>
              </a:ext>
            </a:extLst>
          </p:cNvPr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8003181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A999073C-5A9B-47D7-9304-9BB8356F2E94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9617850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Difundir y comercializar actividades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19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23047B2-A7AC-33FA-AEC9-06AA8C28F6FF}"/>
              </a:ext>
            </a:extLst>
          </p:cNvPr>
          <p:cNvSpPr/>
          <p:nvPr/>
        </p:nvSpPr>
        <p:spPr>
          <a:xfrm>
            <a:off x="539889" y="1543908"/>
            <a:ext cx="3417194" cy="7350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HelveticaNeueLT Pro 45 Lt" panose="020B0403020202020204" pitchFamily="34" charset="0"/>
              </a:rPr>
              <a:t>Redes sociales</a:t>
            </a:r>
          </a:p>
          <a:p>
            <a:pPr algn="ctr"/>
            <a:r>
              <a:rPr lang="es-ES" b="1" dirty="0">
                <a:solidFill>
                  <a:srgbClr val="C00000"/>
                </a:solidFill>
                <a:latin typeface="HelveticaNeueLT Pro 45 Lt" panose="020B0403020202020204" pitchFamily="34" charset="0"/>
              </a:rPr>
              <a:t>Contenidos orgánicos</a:t>
            </a:r>
            <a:endParaRPr lang="es-ES" b="1" dirty="0">
              <a:solidFill>
                <a:srgbClr val="C00000"/>
              </a:solidFill>
            </a:endParaRPr>
          </a:p>
        </p:txBody>
      </p:sp>
      <p:pic>
        <p:nvPicPr>
          <p:cNvPr id="6" name="Gráfico 5" descr="Red en línea con relleno sólido">
            <a:extLst>
              <a:ext uri="{FF2B5EF4-FFF2-40B4-BE49-F238E27FC236}">
                <a16:creationId xmlns:a16="http://schemas.microsoft.com/office/drawing/2014/main" id="{BF30321C-4406-9E8C-E2E3-C3BD77AF7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0" y="1543908"/>
            <a:ext cx="859470" cy="85947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66BDE60-F824-41FC-B283-2EB55BFABC07}"/>
              </a:ext>
            </a:extLst>
          </p:cNvPr>
          <p:cNvSpPr txBox="1"/>
          <p:nvPr/>
        </p:nvSpPr>
        <p:spPr>
          <a:xfrm>
            <a:off x="452803" y="2895246"/>
            <a:ext cx="4994030" cy="2252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ES" dirty="0">
                <a:latin typeface="HelveticaNeueLT Pro 45 Lt" panose="020B0403020202020204" pitchFamily="34" charset="0"/>
              </a:rPr>
              <a:t>Distribución por distintas redes sociales</a:t>
            </a: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ES" dirty="0">
                <a:latin typeface="HelveticaNeueLT Pro 45 Lt" panose="020B0403020202020204" pitchFamily="34" charset="0"/>
              </a:rPr>
              <a:t>Adaptación formatos y mensajes (</a:t>
            </a:r>
            <a:r>
              <a:rPr lang="es-ES" dirty="0" err="1">
                <a:latin typeface="HelveticaNeueLT Pro 45 Lt" panose="020B0403020202020204" pitchFamily="34" charset="0"/>
              </a:rPr>
              <a:t>reels</a:t>
            </a:r>
            <a:r>
              <a:rPr lang="es-ES" dirty="0">
                <a:latin typeface="HelveticaNeueLT Pro 45 Lt" panose="020B0403020202020204" pitchFamily="34" charset="0"/>
              </a:rPr>
              <a:t>, shorts, post contenido, post CTA…)</a:t>
            </a: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Foco en responder a las necesidades de la empresa</a:t>
            </a: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ES" dirty="0">
                <a:latin typeface="HelveticaNeueLT Pro 45 Lt" panose="020B0403020202020204" pitchFamily="34" charset="0"/>
              </a:rPr>
              <a:t>Casos de éxito: experiencia de la empresa</a:t>
            </a:r>
          </a:p>
          <a:p>
            <a:pPr>
              <a:spcBef>
                <a:spcPct val="20000"/>
              </a:spcBef>
            </a:pPr>
            <a:endParaRPr lang="es-ES" sz="1800" dirty="0">
              <a:solidFill>
                <a:schemeClr val="tx1"/>
              </a:solidFill>
              <a:latin typeface="HelveticaNeueLT Pro 45 Lt" panose="020B0403020202020204" pitchFamily="34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F8577679-A516-9C3C-7908-E01EB05CA2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6807" y="3588069"/>
            <a:ext cx="518751" cy="52519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90A4B19-164A-05C3-FCCF-8DFD737520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0058" y="2699185"/>
            <a:ext cx="546519" cy="55330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91A441B-6550-3220-9334-FA6DD22B27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3330" y="2703747"/>
            <a:ext cx="546520" cy="553308"/>
          </a:xfrm>
          <a:prstGeom prst="rect">
            <a:avLst/>
          </a:prstGeom>
        </p:spPr>
      </p:pic>
      <p:sp>
        <p:nvSpPr>
          <p:cNvPr id="18" name="Elipse 17">
            <a:extLst>
              <a:ext uri="{FF2B5EF4-FFF2-40B4-BE49-F238E27FC236}">
                <a16:creationId xmlns:a16="http://schemas.microsoft.com/office/drawing/2014/main" id="{0A2DC865-28D5-7107-3570-8D5F8DEEE42C}"/>
              </a:ext>
            </a:extLst>
          </p:cNvPr>
          <p:cNvSpPr/>
          <p:nvPr/>
        </p:nvSpPr>
        <p:spPr>
          <a:xfrm>
            <a:off x="7949584" y="1997439"/>
            <a:ext cx="2801990" cy="26531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C66A8033-E780-A1F5-BA2E-BEAB805867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7891" y="3524764"/>
            <a:ext cx="643807" cy="651803"/>
          </a:xfrm>
          <a:prstGeom prst="rect">
            <a:avLst/>
          </a:prstGeom>
        </p:spPr>
      </p:pic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903CE3E1-60C1-713C-085F-81F7242360D1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7616982" y="4113263"/>
            <a:ext cx="1089201" cy="8418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 descr="LinkedIn Sales Navigator. LA HERRAMIENTA para vender más">
            <a:extLst>
              <a:ext uri="{FF2B5EF4-FFF2-40B4-BE49-F238E27FC236}">
                <a16:creationId xmlns:a16="http://schemas.microsoft.com/office/drawing/2014/main" id="{DFAAFCE7-552F-39E5-752D-5C6B704FA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432" y="4762953"/>
            <a:ext cx="1746152" cy="91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66E665D-093D-7BFC-0F6B-CEE28AB12A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64100" y="2078838"/>
            <a:ext cx="719230" cy="71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855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A999073C-5A9B-47D7-9304-9BB8356F2E94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9617850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Difundir y comercializar actividades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20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4BE9562-1B28-0380-C6AB-68B61996CF4C}"/>
              </a:ext>
            </a:extLst>
          </p:cNvPr>
          <p:cNvSpPr/>
          <p:nvPr/>
        </p:nvSpPr>
        <p:spPr>
          <a:xfrm>
            <a:off x="539889" y="1557556"/>
            <a:ext cx="3417194" cy="7350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HelveticaNeueLT Pro 45 Lt" panose="020B0403020202020204" pitchFamily="34" charset="0"/>
              </a:rPr>
              <a:t>Redes sociales. </a:t>
            </a:r>
          </a:p>
          <a:p>
            <a:pPr algn="ctr"/>
            <a:r>
              <a:rPr lang="es-ES" b="1" dirty="0">
                <a:solidFill>
                  <a:srgbClr val="C00000"/>
                </a:solidFill>
                <a:latin typeface="HelveticaNeueLT Pro 45 Lt" panose="020B0403020202020204" pitchFamily="34" charset="0"/>
              </a:rPr>
              <a:t>Campañas de pago</a:t>
            </a:r>
            <a:endParaRPr lang="es-ES" b="1" dirty="0">
              <a:solidFill>
                <a:srgbClr val="C00000"/>
              </a:solidFill>
            </a:endParaRPr>
          </a:p>
        </p:txBody>
      </p:sp>
      <p:pic>
        <p:nvPicPr>
          <p:cNvPr id="4" name="Gráfico 3" descr="Red en línea con relleno sólido">
            <a:extLst>
              <a:ext uri="{FF2B5EF4-FFF2-40B4-BE49-F238E27FC236}">
                <a16:creationId xmlns:a16="http://schemas.microsoft.com/office/drawing/2014/main" id="{26EE2C49-5D71-8AE3-1A90-1B90339F8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0" y="1557556"/>
            <a:ext cx="859470" cy="85947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D10D843-9513-9202-465D-7D8545C775AC}"/>
              </a:ext>
            </a:extLst>
          </p:cNvPr>
          <p:cNvSpPr txBox="1"/>
          <p:nvPr/>
        </p:nvSpPr>
        <p:spPr>
          <a:xfrm>
            <a:off x="596740" y="2850635"/>
            <a:ext cx="1528062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Briefing </a:t>
            </a:r>
          </a:p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(áre</a:t>
            </a:r>
            <a:r>
              <a:rPr lang="es-ES" dirty="0">
                <a:latin typeface="HelveticaNeueLT Pro 45 Lt" panose="020B0403020202020204" pitchFamily="34" charset="0"/>
              </a:rPr>
              <a:t>a)</a:t>
            </a:r>
            <a:endParaRPr lang="es-ES" sz="1800" dirty="0">
              <a:solidFill>
                <a:schemeClr val="tx1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425ADD10-F983-0267-E80A-36B919CA4319}"/>
              </a:ext>
            </a:extLst>
          </p:cNvPr>
          <p:cNvSpPr/>
          <p:nvPr/>
        </p:nvSpPr>
        <p:spPr>
          <a:xfrm>
            <a:off x="1601686" y="2972504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27B4DE2-5AB9-5503-851D-0332B86B1104}"/>
              </a:ext>
            </a:extLst>
          </p:cNvPr>
          <p:cNvSpPr txBox="1"/>
          <p:nvPr/>
        </p:nvSpPr>
        <p:spPr>
          <a:xfrm>
            <a:off x="2158226" y="2875107"/>
            <a:ext cx="1957675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Briefing</a:t>
            </a:r>
            <a:endParaRPr lang="es-ES" dirty="0">
              <a:latin typeface="HelveticaNeueLT Pro 45 Lt" panose="020B0403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(agencia) </a:t>
            </a:r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20643455-3E0E-D5EC-A4F5-D4C37A17F280}"/>
              </a:ext>
            </a:extLst>
          </p:cNvPr>
          <p:cNvSpPr/>
          <p:nvPr/>
        </p:nvSpPr>
        <p:spPr>
          <a:xfrm>
            <a:off x="3236005" y="2979366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2914944-0F34-064E-B09E-BF739A3DC49A}"/>
              </a:ext>
            </a:extLst>
          </p:cNvPr>
          <p:cNvSpPr txBox="1"/>
          <p:nvPr/>
        </p:nvSpPr>
        <p:spPr>
          <a:xfrm>
            <a:off x="3748847" y="2850635"/>
            <a:ext cx="1528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Planificación</a:t>
            </a:r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6AF44165-985A-7058-B4E3-9E43039C1EBD}"/>
              </a:ext>
            </a:extLst>
          </p:cNvPr>
          <p:cNvSpPr/>
          <p:nvPr/>
        </p:nvSpPr>
        <p:spPr>
          <a:xfrm>
            <a:off x="5236155" y="2991356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C31A235D-32BB-3A55-29E9-7BFDE000F436}"/>
              </a:ext>
            </a:extLst>
          </p:cNvPr>
          <p:cNvSpPr txBox="1"/>
          <p:nvPr/>
        </p:nvSpPr>
        <p:spPr>
          <a:xfrm>
            <a:off x="5687918" y="2869442"/>
            <a:ext cx="1528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Ejecución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EF0373A-AAE6-BC51-1904-FCD6546CBC59}"/>
              </a:ext>
            </a:extLst>
          </p:cNvPr>
          <p:cNvSpPr txBox="1"/>
          <p:nvPr/>
        </p:nvSpPr>
        <p:spPr>
          <a:xfrm>
            <a:off x="7282527" y="2850635"/>
            <a:ext cx="1528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Informe final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70596DF3-BAFF-CBDA-5D8E-211A60BE5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352" y="4283265"/>
            <a:ext cx="525194" cy="525194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653280EC-C47D-728E-264D-418072B6E6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5949" y="5004553"/>
            <a:ext cx="553307" cy="553307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F6333572-9EA0-92A4-133C-5CD6631944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9256" y="4391479"/>
            <a:ext cx="553308" cy="553308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825C294F-B9F5-AAC0-0601-7624AACDCF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5046" y="5061337"/>
            <a:ext cx="553308" cy="553308"/>
          </a:xfrm>
          <a:prstGeom prst="rect">
            <a:avLst/>
          </a:prstGeom>
        </p:spPr>
      </p:pic>
      <p:sp>
        <p:nvSpPr>
          <p:cNvPr id="28" name="Elipse 27">
            <a:extLst>
              <a:ext uri="{FF2B5EF4-FFF2-40B4-BE49-F238E27FC236}">
                <a16:creationId xmlns:a16="http://schemas.microsoft.com/office/drawing/2014/main" id="{4F8F6627-9C28-B7F9-8297-F99687F8B484}"/>
              </a:ext>
            </a:extLst>
          </p:cNvPr>
          <p:cNvSpPr/>
          <p:nvPr/>
        </p:nvSpPr>
        <p:spPr>
          <a:xfrm>
            <a:off x="3957083" y="3816764"/>
            <a:ext cx="2257843" cy="21384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29469BA9-4D21-C70A-FFA6-17E8016575D8}"/>
              </a:ext>
            </a:extLst>
          </p:cNvPr>
          <p:cNvCxnSpPr/>
          <p:nvPr/>
        </p:nvCxnSpPr>
        <p:spPr>
          <a:xfrm flipV="1">
            <a:off x="5893617" y="4859107"/>
            <a:ext cx="1322363" cy="3443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FF5E339B-BB2A-AAF8-CF65-66594C4AE317}"/>
              </a:ext>
            </a:extLst>
          </p:cNvPr>
          <p:cNvCxnSpPr/>
          <p:nvPr/>
        </p:nvCxnSpPr>
        <p:spPr>
          <a:xfrm>
            <a:off x="5893617" y="5203425"/>
            <a:ext cx="1322363" cy="4112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>
            <a:extLst>
              <a:ext uri="{FF2B5EF4-FFF2-40B4-BE49-F238E27FC236}">
                <a16:creationId xmlns:a16="http://schemas.microsoft.com/office/drawing/2014/main" id="{100081E4-62CC-6514-4442-B0303D98FED0}"/>
              </a:ext>
            </a:extLst>
          </p:cNvPr>
          <p:cNvSpPr txBox="1"/>
          <p:nvPr/>
        </p:nvSpPr>
        <p:spPr>
          <a:xfrm>
            <a:off x="7354896" y="4688865"/>
            <a:ext cx="17062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latin typeface="HelveticaNeueLT Pro 45 Lt" panose="020B0403020202020204" pitchFamily="34" charset="0"/>
              </a:rPr>
              <a:t>Google </a:t>
            </a:r>
            <a:r>
              <a:rPr lang="es-ES" dirty="0" err="1">
                <a:latin typeface="HelveticaNeueLT Pro 45 Lt" panose="020B0403020202020204" pitchFamily="34" charset="0"/>
              </a:rPr>
              <a:t>Search</a:t>
            </a:r>
            <a:r>
              <a:rPr lang="es-ES" dirty="0">
                <a:latin typeface="HelveticaNeueLT Pro 45 Lt" panose="020B0403020202020204" pitchFamily="34" charset="0"/>
              </a:rPr>
              <a:t> </a:t>
            </a:r>
            <a:endParaRPr lang="es-ES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28FB6B14-9FDF-5192-6EAB-1B8959BF808C}"/>
              </a:ext>
            </a:extLst>
          </p:cNvPr>
          <p:cNvSpPr txBox="1"/>
          <p:nvPr/>
        </p:nvSpPr>
        <p:spPr>
          <a:xfrm>
            <a:off x="7364858" y="5429979"/>
            <a:ext cx="17062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latin typeface="HelveticaNeueLT Pro 45 Lt" panose="020B0403020202020204" pitchFamily="34" charset="0"/>
              </a:rPr>
              <a:t>Google </a:t>
            </a:r>
            <a:r>
              <a:rPr lang="es-ES" dirty="0" err="1">
                <a:latin typeface="HelveticaNeueLT Pro 45 Lt" panose="020B0403020202020204" pitchFamily="34" charset="0"/>
              </a:rPr>
              <a:t>Display</a:t>
            </a:r>
            <a:r>
              <a:rPr lang="es-ES" dirty="0">
                <a:latin typeface="HelveticaNeueLT Pro 45 Lt" panose="020B0403020202020204" pitchFamily="34" charset="0"/>
              </a:rPr>
              <a:t> </a:t>
            </a:r>
            <a:endParaRPr lang="es-ES" dirty="0"/>
          </a:p>
        </p:txBody>
      </p:sp>
      <p:sp>
        <p:nvSpPr>
          <p:cNvPr id="34" name="Flecha: a la derecha 33">
            <a:extLst>
              <a:ext uri="{FF2B5EF4-FFF2-40B4-BE49-F238E27FC236}">
                <a16:creationId xmlns:a16="http://schemas.microsoft.com/office/drawing/2014/main" id="{EA35D6D9-E712-5210-15B2-69710571C56C}"/>
              </a:ext>
            </a:extLst>
          </p:cNvPr>
          <p:cNvSpPr/>
          <p:nvPr/>
        </p:nvSpPr>
        <p:spPr>
          <a:xfrm>
            <a:off x="6848781" y="3028431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24362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5">
            <a:extLst>
              <a:ext uri="{FF2B5EF4-FFF2-40B4-BE49-F238E27FC236}">
                <a16:creationId xmlns:a16="http://schemas.microsoft.com/office/drawing/2014/main" id="{F732D810-9ED0-413D-9D27-504171F91C03}"/>
              </a:ext>
            </a:extLst>
          </p:cNvPr>
          <p:cNvSpPr txBox="1">
            <a:spLocks/>
          </p:cNvSpPr>
          <p:nvPr/>
        </p:nvSpPr>
        <p:spPr>
          <a:xfrm>
            <a:off x="3052144" y="2933328"/>
            <a:ext cx="6896743" cy="5246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s-ES" sz="3200" kern="1200" dirty="0">
                <a:solidFill>
                  <a:schemeClr val="accent1"/>
                </a:solidFill>
                <a:latin typeface="HelveticaNeueLT Std Lt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s-ES" sz="2900" dirty="0">
                <a:solidFill>
                  <a:srgbClr val="DA291C"/>
                </a:solidFill>
                <a:latin typeface="HelveticaNeueLT Pro 45 Lt" panose="020B0403020202020204" pitchFamily="34" charset="0"/>
              </a:rPr>
              <a:t>Caso práctico campaña pago</a:t>
            </a:r>
          </a:p>
          <a:p>
            <a:endParaRPr lang="es-ES" sz="2900" dirty="0">
              <a:solidFill>
                <a:srgbClr val="DA291C"/>
              </a:solidFill>
              <a:latin typeface="HelveticaNeueLT Pro 45 Lt" panose="020B0403020202020204" pitchFamily="34" charset="0"/>
            </a:endParaRPr>
          </a:p>
          <a:p>
            <a:r>
              <a:rPr lang="es-ES" sz="2900" dirty="0">
                <a:solidFill>
                  <a:srgbClr val="DA291C"/>
                </a:solidFill>
                <a:latin typeface="HelveticaNeueLT Pro 45 Lt" panose="020B0403020202020204" pitchFamily="34" charset="0"/>
              </a:rPr>
              <a:t>PE Marché du Film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B87EAF2-2BD9-4A28-AEF8-3AA4617A98C6}"/>
              </a:ext>
            </a:extLst>
          </p:cNvPr>
          <p:cNvSpPr txBox="1"/>
          <p:nvPr/>
        </p:nvSpPr>
        <p:spPr>
          <a:xfrm>
            <a:off x="2276426" y="2733996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dirty="0">
                <a:solidFill>
                  <a:srgbClr val="DA291C"/>
                </a:solidFill>
                <a:latin typeface="HelveticaNeueLT Pro 45 Lt" panose="020B0403020202020204" pitchFamily="34" charset="0"/>
              </a:rPr>
              <a:t>4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26629938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A999073C-5A9B-47D7-9304-9BB8356F2E94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9617850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Caso práctico: flujo de trabajo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22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FCDC3D0-DE37-FF5C-4150-0404CEC9EAF1}"/>
              </a:ext>
            </a:extLst>
          </p:cNvPr>
          <p:cNvSpPr txBox="1"/>
          <p:nvPr/>
        </p:nvSpPr>
        <p:spPr>
          <a:xfrm>
            <a:off x="612000" y="1587893"/>
            <a:ext cx="1528062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Briefing </a:t>
            </a:r>
          </a:p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(ICEX</a:t>
            </a:r>
            <a:r>
              <a:rPr lang="es-ES" dirty="0">
                <a:latin typeface="HelveticaNeueLT Pro 45 Lt" panose="020B0403020202020204" pitchFamily="34" charset="0"/>
              </a:rPr>
              <a:t>)</a:t>
            </a:r>
            <a:endParaRPr lang="es-ES" sz="1800" dirty="0">
              <a:solidFill>
                <a:schemeClr val="tx1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A33A13DA-2E05-8F53-78F7-F9B927B97790}"/>
              </a:ext>
            </a:extLst>
          </p:cNvPr>
          <p:cNvSpPr/>
          <p:nvPr/>
        </p:nvSpPr>
        <p:spPr>
          <a:xfrm>
            <a:off x="1616946" y="1709762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C1C7B60-5D49-3CA8-DCC0-64FEC84973E4}"/>
              </a:ext>
            </a:extLst>
          </p:cNvPr>
          <p:cNvSpPr txBox="1"/>
          <p:nvPr/>
        </p:nvSpPr>
        <p:spPr>
          <a:xfrm>
            <a:off x="2173486" y="1612365"/>
            <a:ext cx="1957675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Briefing</a:t>
            </a:r>
            <a:endParaRPr lang="es-ES" dirty="0">
              <a:latin typeface="HelveticaNeueLT Pro 45 Lt" panose="020B0403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(agencia) </a:t>
            </a: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64C47B14-27B7-16DB-4B3A-DB84EF4D858C}"/>
              </a:ext>
            </a:extLst>
          </p:cNvPr>
          <p:cNvSpPr/>
          <p:nvPr/>
        </p:nvSpPr>
        <p:spPr>
          <a:xfrm>
            <a:off x="3251265" y="1716624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84EA378-94F3-7F9C-ACC9-4CB00410EB1B}"/>
              </a:ext>
            </a:extLst>
          </p:cNvPr>
          <p:cNvSpPr txBox="1"/>
          <p:nvPr/>
        </p:nvSpPr>
        <p:spPr>
          <a:xfrm>
            <a:off x="3764107" y="1587893"/>
            <a:ext cx="1528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Planificación</a:t>
            </a: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AD79BBDC-EE24-E677-90C8-6AAC84642731}"/>
              </a:ext>
            </a:extLst>
          </p:cNvPr>
          <p:cNvSpPr/>
          <p:nvPr/>
        </p:nvSpPr>
        <p:spPr>
          <a:xfrm>
            <a:off x="5251415" y="1728614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7883395-501B-43E0-701D-BB2D47430078}"/>
              </a:ext>
            </a:extLst>
          </p:cNvPr>
          <p:cNvSpPr txBox="1"/>
          <p:nvPr/>
        </p:nvSpPr>
        <p:spPr>
          <a:xfrm>
            <a:off x="5703178" y="1606700"/>
            <a:ext cx="1528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Ejecución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00D5D0A-BAC2-9DEC-BE78-602515850C2C}"/>
              </a:ext>
            </a:extLst>
          </p:cNvPr>
          <p:cNvSpPr txBox="1"/>
          <p:nvPr/>
        </p:nvSpPr>
        <p:spPr>
          <a:xfrm>
            <a:off x="7297787" y="1587893"/>
            <a:ext cx="1528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Informe final</a:t>
            </a:r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E790CD89-2B86-5E00-F920-E5892D4AAECE}"/>
              </a:ext>
            </a:extLst>
          </p:cNvPr>
          <p:cNvSpPr/>
          <p:nvPr/>
        </p:nvSpPr>
        <p:spPr>
          <a:xfrm>
            <a:off x="6864041" y="1765689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>
            <a:hlinkClick r:id="rId2"/>
            <a:extLst>
              <a:ext uri="{FF2B5EF4-FFF2-40B4-BE49-F238E27FC236}">
                <a16:creationId xmlns:a16="http://schemas.microsoft.com/office/drawing/2014/main" id="{C56EC8B6-CD00-B798-0458-A4F2BB20A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107" y="2365824"/>
            <a:ext cx="2915057" cy="3791479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97D3D09C-D5C7-A718-EC69-C10887560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129" y="1099946"/>
            <a:ext cx="524668" cy="524668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36B796AC-C31A-A9D5-99AD-6456290FD1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063" y="1063225"/>
            <a:ext cx="524668" cy="52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435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B997C-BD36-90F3-6F8C-0B12BC9C4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5B3AF80B-A250-FA6D-5D8F-C60ED9B839C3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9617850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Caso práctico: flujo de trabajo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1BCEBF6-920D-5920-49F9-23EBE7211BA4}"/>
              </a:ext>
            </a:extLst>
          </p:cNvPr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23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1D7C351-AEA7-993E-4011-B946472DF59E}"/>
              </a:ext>
            </a:extLst>
          </p:cNvPr>
          <p:cNvSpPr txBox="1"/>
          <p:nvPr/>
        </p:nvSpPr>
        <p:spPr>
          <a:xfrm>
            <a:off x="612000" y="1587893"/>
            <a:ext cx="1528062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Briefing </a:t>
            </a:r>
          </a:p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(áre</a:t>
            </a:r>
            <a:r>
              <a:rPr lang="es-ES" dirty="0">
                <a:latin typeface="HelveticaNeueLT Pro 45 Lt" panose="020B0403020202020204" pitchFamily="34" charset="0"/>
              </a:rPr>
              <a:t>a)</a:t>
            </a:r>
            <a:endParaRPr lang="es-ES" sz="1800" dirty="0">
              <a:solidFill>
                <a:schemeClr val="tx1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40163B16-3294-153C-B903-3BE4B4C92C4C}"/>
              </a:ext>
            </a:extLst>
          </p:cNvPr>
          <p:cNvSpPr/>
          <p:nvPr/>
        </p:nvSpPr>
        <p:spPr>
          <a:xfrm>
            <a:off x="1616946" y="1709762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19F92F6-80B5-3644-8348-8C4017C0E282}"/>
              </a:ext>
            </a:extLst>
          </p:cNvPr>
          <p:cNvSpPr txBox="1"/>
          <p:nvPr/>
        </p:nvSpPr>
        <p:spPr>
          <a:xfrm>
            <a:off x="2173486" y="1612365"/>
            <a:ext cx="1957675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Briefing</a:t>
            </a:r>
            <a:endParaRPr lang="es-ES" dirty="0">
              <a:latin typeface="HelveticaNeueLT Pro 45 Lt" panose="020B0403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(agencia) </a:t>
            </a: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B0BC2151-5BAD-0C0B-BA44-FE6855E21FED}"/>
              </a:ext>
            </a:extLst>
          </p:cNvPr>
          <p:cNvSpPr/>
          <p:nvPr/>
        </p:nvSpPr>
        <p:spPr>
          <a:xfrm>
            <a:off x="3251265" y="1716624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F91984A-F59F-4168-2AB9-28C6B378A3C9}"/>
              </a:ext>
            </a:extLst>
          </p:cNvPr>
          <p:cNvSpPr txBox="1"/>
          <p:nvPr/>
        </p:nvSpPr>
        <p:spPr>
          <a:xfrm>
            <a:off x="3764107" y="1587893"/>
            <a:ext cx="1528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Planificación</a:t>
            </a: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65A449D6-C293-DAAF-3AF1-71EE4D9E038A}"/>
              </a:ext>
            </a:extLst>
          </p:cNvPr>
          <p:cNvSpPr/>
          <p:nvPr/>
        </p:nvSpPr>
        <p:spPr>
          <a:xfrm>
            <a:off x="5251415" y="1728614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5FD5383-A35B-EC81-C67E-18204BC8FFDA}"/>
              </a:ext>
            </a:extLst>
          </p:cNvPr>
          <p:cNvSpPr txBox="1"/>
          <p:nvPr/>
        </p:nvSpPr>
        <p:spPr>
          <a:xfrm>
            <a:off x="5703178" y="1606700"/>
            <a:ext cx="1528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Ejecución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50C0B2E-EFA6-B2FF-5E5F-2D16064E92A5}"/>
              </a:ext>
            </a:extLst>
          </p:cNvPr>
          <p:cNvSpPr txBox="1"/>
          <p:nvPr/>
        </p:nvSpPr>
        <p:spPr>
          <a:xfrm>
            <a:off x="7297787" y="1587893"/>
            <a:ext cx="1528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Informe final</a:t>
            </a:r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F5DB3531-153E-17F2-3C88-1F50BACB8889}"/>
              </a:ext>
            </a:extLst>
          </p:cNvPr>
          <p:cNvSpPr/>
          <p:nvPr/>
        </p:nvSpPr>
        <p:spPr>
          <a:xfrm>
            <a:off x="6864041" y="1765689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DA96695-07E5-8EA9-B906-46C3CB1B5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946" y="2356711"/>
            <a:ext cx="6868484" cy="338184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037FB0D-A782-D252-26DD-D38028DD2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708" y="1082032"/>
            <a:ext cx="524668" cy="52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0125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3BF37-7D38-1506-EB6C-0E37F0682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2D2AB7E1-53B9-AD5C-3D2B-BAB958FFBDBF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9617850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Caso práctico: flujo de trabajo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9B0FC05-C755-9F88-1E48-6AE312747D68}"/>
              </a:ext>
            </a:extLst>
          </p:cNvPr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24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9306B1E-42F3-B230-DE16-382BA71857A0}"/>
              </a:ext>
            </a:extLst>
          </p:cNvPr>
          <p:cNvSpPr txBox="1"/>
          <p:nvPr/>
        </p:nvSpPr>
        <p:spPr>
          <a:xfrm>
            <a:off x="612000" y="1587893"/>
            <a:ext cx="1528062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Briefing </a:t>
            </a:r>
          </a:p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(áre</a:t>
            </a:r>
            <a:r>
              <a:rPr lang="es-ES" dirty="0">
                <a:latin typeface="HelveticaNeueLT Pro 45 Lt" panose="020B0403020202020204" pitchFamily="34" charset="0"/>
              </a:rPr>
              <a:t>a)</a:t>
            </a:r>
            <a:endParaRPr lang="es-ES" sz="1800" dirty="0">
              <a:solidFill>
                <a:schemeClr val="tx1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A0675C6A-5D35-1EB6-D991-B2B12A14D7B9}"/>
              </a:ext>
            </a:extLst>
          </p:cNvPr>
          <p:cNvSpPr/>
          <p:nvPr/>
        </p:nvSpPr>
        <p:spPr>
          <a:xfrm>
            <a:off x="1616946" y="1709762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ABA7C03-3A19-A370-BEDC-0CD08502C266}"/>
              </a:ext>
            </a:extLst>
          </p:cNvPr>
          <p:cNvSpPr txBox="1"/>
          <p:nvPr/>
        </p:nvSpPr>
        <p:spPr>
          <a:xfrm>
            <a:off x="2173486" y="1612365"/>
            <a:ext cx="1957675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Briefing</a:t>
            </a:r>
            <a:endParaRPr lang="es-ES" dirty="0">
              <a:latin typeface="HelveticaNeueLT Pro 45 Lt" panose="020B0403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(agencia) </a:t>
            </a: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43C0FE00-3BA6-7BB4-9B7B-6B5ECCABB9CC}"/>
              </a:ext>
            </a:extLst>
          </p:cNvPr>
          <p:cNvSpPr/>
          <p:nvPr/>
        </p:nvSpPr>
        <p:spPr>
          <a:xfrm>
            <a:off x="3251265" y="1716624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1464DFE-67AB-0174-3329-5B5F7FE62D62}"/>
              </a:ext>
            </a:extLst>
          </p:cNvPr>
          <p:cNvSpPr txBox="1"/>
          <p:nvPr/>
        </p:nvSpPr>
        <p:spPr>
          <a:xfrm>
            <a:off x="3764107" y="1587893"/>
            <a:ext cx="1528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Planificación</a:t>
            </a: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D18C8DF4-2DFD-92D6-606E-F83B43D168C3}"/>
              </a:ext>
            </a:extLst>
          </p:cNvPr>
          <p:cNvSpPr/>
          <p:nvPr/>
        </p:nvSpPr>
        <p:spPr>
          <a:xfrm>
            <a:off x="5251415" y="1728614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9185D10-EC9E-D451-3014-7BE3FCA77833}"/>
              </a:ext>
            </a:extLst>
          </p:cNvPr>
          <p:cNvSpPr txBox="1"/>
          <p:nvPr/>
        </p:nvSpPr>
        <p:spPr>
          <a:xfrm>
            <a:off x="5703178" y="1606700"/>
            <a:ext cx="1528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Ejecución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11FA0C1-1562-C41F-A8F0-B5B289E13744}"/>
              </a:ext>
            </a:extLst>
          </p:cNvPr>
          <p:cNvSpPr txBox="1"/>
          <p:nvPr/>
        </p:nvSpPr>
        <p:spPr>
          <a:xfrm>
            <a:off x="7297787" y="1587893"/>
            <a:ext cx="1528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Informe final</a:t>
            </a:r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F6396F8C-2DCE-4074-FCCA-CDC0DBFE1E9A}"/>
              </a:ext>
            </a:extLst>
          </p:cNvPr>
          <p:cNvSpPr/>
          <p:nvPr/>
        </p:nvSpPr>
        <p:spPr>
          <a:xfrm>
            <a:off x="6864041" y="1765689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8BF0CDA-53ED-5384-F6FD-3FB383FBD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620" y="2567979"/>
            <a:ext cx="7087589" cy="346758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8F8EAB4-4C8F-D131-7E84-E3A932FA1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804" y="1052769"/>
            <a:ext cx="524668" cy="52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5610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8110E-4F85-7C7D-5AC0-4CB3F5AF7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D4C76262-0909-68F7-F910-D4673BCAD747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9617850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Caso práctico: flujo de trabajo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172489A-C57C-AA4C-51A5-DC3465E81AEE}"/>
              </a:ext>
            </a:extLst>
          </p:cNvPr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25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7A8E228-7D11-4F8D-CEEF-C293B2773A54}"/>
              </a:ext>
            </a:extLst>
          </p:cNvPr>
          <p:cNvSpPr txBox="1"/>
          <p:nvPr/>
        </p:nvSpPr>
        <p:spPr>
          <a:xfrm>
            <a:off x="612000" y="1587893"/>
            <a:ext cx="1528062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Briefing </a:t>
            </a:r>
          </a:p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(áre</a:t>
            </a:r>
            <a:r>
              <a:rPr lang="es-ES" dirty="0">
                <a:latin typeface="HelveticaNeueLT Pro 45 Lt" panose="020B0403020202020204" pitchFamily="34" charset="0"/>
              </a:rPr>
              <a:t>a)</a:t>
            </a:r>
            <a:endParaRPr lang="es-ES" sz="1800" dirty="0">
              <a:solidFill>
                <a:schemeClr val="tx1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CB09A0D9-DF5D-51B7-3B02-6C64C68CEDB5}"/>
              </a:ext>
            </a:extLst>
          </p:cNvPr>
          <p:cNvSpPr/>
          <p:nvPr/>
        </p:nvSpPr>
        <p:spPr>
          <a:xfrm>
            <a:off x="1616946" y="1709762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A6C8587-9FE9-59CE-08C4-A68443F88C2C}"/>
              </a:ext>
            </a:extLst>
          </p:cNvPr>
          <p:cNvSpPr txBox="1"/>
          <p:nvPr/>
        </p:nvSpPr>
        <p:spPr>
          <a:xfrm>
            <a:off x="2173486" y="1612365"/>
            <a:ext cx="1957675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Briefing</a:t>
            </a:r>
            <a:endParaRPr lang="es-ES" dirty="0">
              <a:latin typeface="HelveticaNeueLT Pro 45 Lt" panose="020B0403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(agencia) </a:t>
            </a: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65256A51-83E8-1160-5EB4-538D667AD654}"/>
              </a:ext>
            </a:extLst>
          </p:cNvPr>
          <p:cNvSpPr/>
          <p:nvPr/>
        </p:nvSpPr>
        <p:spPr>
          <a:xfrm>
            <a:off x="3251265" y="1716624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D01C88B-9026-60F3-CD54-C0B8A0F95198}"/>
              </a:ext>
            </a:extLst>
          </p:cNvPr>
          <p:cNvSpPr txBox="1"/>
          <p:nvPr/>
        </p:nvSpPr>
        <p:spPr>
          <a:xfrm>
            <a:off x="3764107" y="1587893"/>
            <a:ext cx="1528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Planificación</a:t>
            </a: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90C91A6A-DE49-AB98-7741-BCDAFC3AFAE1}"/>
              </a:ext>
            </a:extLst>
          </p:cNvPr>
          <p:cNvSpPr/>
          <p:nvPr/>
        </p:nvSpPr>
        <p:spPr>
          <a:xfrm>
            <a:off x="5251415" y="1728614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445B81E-690A-9C31-E221-D89DF943835C}"/>
              </a:ext>
            </a:extLst>
          </p:cNvPr>
          <p:cNvSpPr txBox="1"/>
          <p:nvPr/>
        </p:nvSpPr>
        <p:spPr>
          <a:xfrm>
            <a:off x="5703178" y="1606700"/>
            <a:ext cx="1528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Ejecución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427EBB3-265C-DA9D-760D-E00C6191D2BC}"/>
              </a:ext>
            </a:extLst>
          </p:cNvPr>
          <p:cNvSpPr txBox="1"/>
          <p:nvPr/>
        </p:nvSpPr>
        <p:spPr>
          <a:xfrm>
            <a:off x="7297787" y="1587893"/>
            <a:ext cx="1528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Informe final</a:t>
            </a:r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4AE27F4F-E190-3363-2A0D-3974D876EC94}"/>
              </a:ext>
            </a:extLst>
          </p:cNvPr>
          <p:cNvSpPr/>
          <p:nvPr/>
        </p:nvSpPr>
        <p:spPr>
          <a:xfrm>
            <a:off x="6864041" y="1765689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4BD6B1E-4076-CCF2-748F-7D7DC426C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116" y="2371360"/>
            <a:ext cx="7898598" cy="381921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15F6582-44FF-F9F3-4BC0-88CD1BCF9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804" y="1099946"/>
            <a:ext cx="524668" cy="52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69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E4899-5563-8AEA-92BB-FCAD86A51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7044DB9B-DCBF-6F47-60F9-12B846A00C4F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9617850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Caso práctico: flujo de trabajo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7145680-B9FB-32FB-19A4-8881E30E5C7F}"/>
              </a:ext>
            </a:extLst>
          </p:cNvPr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26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F9E824B-E035-1D3A-E3A2-2073BB0AEF63}"/>
              </a:ext>
            </a:extLst>
          </p:cNvPr>
          <p:cNvSpPr txBox="1"/>
          <p:nvPr/>
        </p:nvSpPr>
        <p:spPr>
          <a:xfrm>
            <a:off x="612000" y="1587893"/>
            <a:ext cx="1528062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Briefing </a:t>
            </a:r>
          </a:p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(áre</a:t>
            </a:r>
            <a:r>
              <a:rPr lang="es-ES" dirty="0">
                <a:latin typeface="HelveticaNeueLT Pro 45 Lt" panose="020B0403020202020204" pitchFamily="34" charset="0"/>
              </a:rPr>
              <a:t>a)</a:t>
            </a:r>
            <a:endParaRPr lang="es-ES" sz="1800" dirty="0">
              <a:solidFill>
                <a:schemeClr val="tx1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00CA4A8D-B6A3-EE15-031E-76BEAB66706B}"/>
              </a:ext>
            </a:extLst>
          </p:cNvPr>
          <p:cNvSpPr/>
          <p:nvPr/>
        </p:nvSpPr>
        <p:spPr>
          <a:xfrm>
            <a:off x="1616946" y="1709762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D1A3C7B-CBFB-8E6C-F482-B2BBFE5A8D34}"/>
              </a:ext>
            </a:extLst>
          </p:cNvPr>
          <p:cNvSpPr txBox="1"/>
          <p:nvPr/>
        </p:nvSpPr>
        <p:spPr>
          <a:xfrm>
            <a:off x="2173486" y="1612365"/>
            <a:ext cx="1957675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Briefing</a:t>
            </a:r>
            <a:endParaRPr lang="es-ES" dirty="0">
              <a:latin typeface="HelveticaNeueLT Pro 45 Lt" panose="020B0403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(agencia) </a:t>
            </a: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C01E0B39-632A-0A87-744A-5D80C92AEBFA}"/>
              </a:ext>
            </a:extLst>
          </p:cNvPr>
          <p:cNvSpPr/>
          <p:nvPr/>
        </p:nvSpPr>
        <p:spPr>
          <a:xfrm>
            <a:off x="3251265" y="1716624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8D5E45B-FB13-8603-3911-BAB432952F6F}"/>
              </a:ext>
            </a:extLst>
          </p:cNvPr>
          <p:cNvSpPr txBox="1"/>
          <p:nvPr/>
        </p:nvSpPr>
        <p:spPr>
          <a:xfrm>
            <a:off x="3764107" y="1587893"/>
            <a:ext cx="1528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Planificación</a:t>
            </a: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C858E02F-CAD3-6E91-2EB4-D6D8FDDF7141}"/>
              </a:ext>
            </a:extLst>
          </p:cNvPr>
          <p:cNvSpPr/>
          <p:nvPr/>
        </p:nvSpPr>
        <p:spPr>
          <a:xfrm>
            <a:off x="5251415" y="1728614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FD8D08A-D9AA-B3F1-35A6-1A0C72ED6AD9}"/>
              </a:ext>
            </a:extLst>
          </p:cNvPr>
          <p:cNvSpPr txBox="1"/>
          <p:nvPr/>
        </p:nvSpPr>
        <p:spPr>
          <a:xfrm>
            <a:off x="5703178" y="1606700"/>
            <a:ext cx="1528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Ejecución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F6E8EA3-C197-9151-E7F1-9ED8A1FA3A93}"/>
              </a:ext>
            </a:extLst>
          </p:cNvPr>
          <p:cNvSpPr txBox="1"/>
          <p:nvPr/>
        </p:nvSpPr>
        <p:spPr>
          <a:xfrm>
            <a:off x="7297787" y="1587893"/>
            <a:ext cx="1528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Informe final</a:t>
            </a:r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2270B6E9-4F34-2AC3-C8C5-084C67F71593}"/>
              </a:ext>
            </a:extLst>
          </p:cNvPr>
          <p:cNvSpPr/>
          <p:nvPr/>
        </p:nvSpPr>
        <p:spPr>
          <a:xfrm>
            <a:off x="6864041" y="1765689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E2A800B-C26C-BE82-BB18-C424C7A0E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031" y="2249132"/>
            <a:ext cx="7173326" cy="331516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70B13E4-4A98-7E19-3E18-B9A9FC497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804" y="1020287"/>
            <a:ext cx="524668" cy="52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342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07E97-14F2-A1FF-CC8B-67CBCCDEB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27498984-27A7-D484-9745-7566901ABD87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9617850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Caso práctico: flujo de trabajo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8B0DCD3-0F46-5D91-66A9-F157E34FD378}"/>
              </a:ext>
            </a:extLst>
          </p:cNvPr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27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E1EFEF5-1A7B-3715-05C8-0083FFDCB968}"/>
              </a:ext>
            </a:extLst>
          </p:cNvPr>
          <p:cNvSpPr txBox="1"/>
          <p:nvPr/>
        </p:nvSpPr>
        <p:spPr>
          <a:xfrm>
            <a:off x="612000" y="1587893"/>
            <a:ext cx="1528062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Briefing </a:t>
            </a:r>
          </a:p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(áre</a:t>
            </a:r>
            <a:r>
              <a:rPr lang="es-ES" dirty="0">
                <a:latin typeface="HelveticaNeueLT Pro 45 Lt" panose="020B0403020202020204" pitchFamily="34" charset="0"/>
              </a:rPr>
              <a:t>a)</a:t>
            </a:r>
            <a:endParaRPr lang="es-ES" sz="1800" dirty="0">
              <a:solidFill>
                <a:schemeClr val="tx1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07D3F682-E37C-FC35-51E0-419679A36AFB}"/>
              </a:ext>
            </a:extLst>
          </p:cNvPr>
          <p:cNvSpPr/>
          <p:nvPr/>
        </p:nvSpPr>
        <p:spPr>
          <a:xfrm>
            <a:off x="1616946" y="1709762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E235689-697E-6BF6-8EEB-A3036CD9AA46}"/>
              </a:ext>
            </a:extLst>
          </p:cNvPr>
          <p:cNvSpPr txBox="1"/>
          <p:nvPr/>
        </p:nvSpPr>
        <p:spPr>
          <a:xfrm>
            <a:off x="2173486" y="1612365"/>
            <a:ext cx="1957675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Briefing</a:t>
            </a:r>
            <a:endParaRPr lang="es-ES" dirty="0">
              <a:latin typeface="HelveticaNeueLT Pro 45 Lt" panose="020B0403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(agencia) </a:t>
            </a: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358A1649-089A-DF19-F7BE-E0DFBE03FB4C}"/>
              </a:ext>
            </a:extLst>
          </p:cNvPr>
          <p:cNvSpPr/>
          <p:nvPr/>
        </p:nvSpPr>
        <p:spPr>
          <a:xfrm>
            <a:off x="3251265" y="1716624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F74A889-5D9B-5693-402E-20E012CF69DD}"/>
              </a:ext>
            </a:extLst>
          </p:cNvPr>
          <p:cNvSpPr txBox="1"/>
          <p:nvPr/>
        </p:nvSpPr>
        <p:spPr>
          <a:xfrm>
            <a:off x="3764107" y="1587893"/>
            <a:ext cx="1528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Planificación</a:t>
            </a: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BF3257A3-6CA0-95A0-15E3-FC375D7C1E7B}"/>
              </a:ext>
            </a:extLst>
          </p:cNvPr>
          <p:cNvSpPr/>
          <p:nvPr/>
        </p:nvSpPr>
        <p:spPr>
          <a:xfrm>
            <a:off x="5308677" y="1685290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D8FF3AD-0DCB-3E90-7342-379094A3DE0C}"/>
              </a:ext>
            </a:extLst>
          </p:cNvPr>
          <p:cNvSpPr txBox="1"/>
          <p:nvPr/>
        </p:nvSpPr>
        <p:spPr>
          <a:xfrm>
            <a:off x="5703178" y="1606700"/>
            <a:ext cx="1528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Ejecución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0A3AC27-1DB7-46B0-B61E-D54008774B30}"/>
              </a:ext>
            </a:extLst>
          </p:cNvPr>
          <p:cNvSpPr txBox="1"/>
          <p:nvPr/>
        </p:nvSpPr>
        <p:spPr>
          <a:xfrm>
            <a:off x="7297787" y="1587893"/>
            <a:ext cx="1528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Informe final</a:t>
            </a:r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378A4F52-278D-9BE8-11AD-200EE5BEF2E4}"/>
              </a:ext>
            </a:extLst>
          </p:cNvPr>
          <p:cNvSpPr/>
          <p:nvPr/>
        </p:nvSpPr>
        <p:spPr>
          <a:xfrm>
            <a:off x="6952680" y="1722733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D5917B6-2B9A-7C72-F3DF-84F39AAEB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062" y="2562098"/>
            <a:ext cx="7011378" cy="337232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CC9D594-75EC-599F-7A53-9CD7CC06A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804" y="1052769"/>
            <a:ext cx="524668" cy="52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73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A999073C-5A9B-47D7-9304-9BB8356F2E94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6896743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Dónde estamos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16333047-7E87-4997-B6BC-2941C24F68A1}"/>
              </a:ext>
            </a:extLst>
          </p:cNvPr>
          <p:cNvSpPr txBox="1">
            <a:spLocks/>
          </p:cNvSpPr>
          <p:nvPr/>
        </p:nvSpPr>
        <p:spPr>
          <a:xfrm>
            <a:off x="629462" y="1261664"/>
            <a:ext cx="6882324" cy="437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ES" sz="2000" b="0" baseline="0">
                <a:solidFill>
                  <a:schemeClr val="tx1">
                    <a:tint val="75000"/>
                  </a:schemeClr>
                </a:solidFill>
                <a:cs typeface="Arial" pitchFamily="34" charset="0"/>
              </a:defRPr>
            </a:lvl1pPr>
            <a:lvl2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2pPr>
            <a:lvl3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3pPr>
            <a:lvl4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4pPr>
            <a:lvl5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s-ES" dirty="0">
              <a:solidFill>
                <a:srgbClr val="333F48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04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8247210-EE61-DC92-7E3D-0B493B392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1055782"/>
            <a:ext cx="7538354" cy="5190063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44809D9D-02C4-03AB-753C-09DA4299396F}"/>
              </a:ext>
            </a:extLst>
          </p:cNvPr>
          <p:cNvSpPr/>
          <p:nvPr/>
        </p:nvSpPr>
        <p:spPr>
          <a:xfrm>
            <a:off x="3818238" y="3429000"/>
            <a:ext cx="1198605" cy="256402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31110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9C42C-63ED-76CA-63CD-93ED65D23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858C3413-5EA7-F781-0D2B-A927C037501B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9617850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Caso práctico: flujo de trabajo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4700AF4-987D-5D7A-44BF-231270A782A4}"/>
              </a:ext>
            </a:extLst>
          </p:cNvPr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28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5F2F22E-1377-783C-CFF0-1CA6E2BE8565}"/>
              </a:ext>
            </a:extLst>
          </p:cNvPr>
          <p:cNvSpPr txBox="1"/>
          <p:nvPr/>
        </p:nvSpPr>
        <p:spPr>
          <a:xfrm>
            <a:off x="612000" y="1587893"/>
            <a:ext cx="1528062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Briefing </a:t>
            </a:r>
          </a:p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(áre</a:t>
            </a:r>
            <a:r>
              <a:rPr lang="es-ES" dirty="0">
                <a:latin typeface="HelveticaNeueLT Pro 45 Lt" panose="020B0403020202020204" pitchFamily="34" charset="0"/>
              </a:rPr>
              <a:t>a)</a:t>
            </a:r>
            <a:endParaRPr lang="es-ES" sz="1800" dirty="0">
              <a:solidFill>
                <a:schemeClr val="tx1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B9437415-21F7-6F80-5411-2B4018A08720}"/>
              </a:ext>
            </a:extLst>
          </p:cNvPr>
          <p:cNvSpPr/>
          <p:nvPr/>
        </p:nvSpPr>
        <p:spPr>
          <a:xfrm>
            <a:off x="1616946" y="1709762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26C09A7-4E3D-48F2-0E5F-E9C639543C38}"/>
              </a:ext>
            </a:extLst>
          </p:cNvPr>
          <p:cNvSpPr txBox="1"/>
          <p:nvPr/>
        </p:nvSpPr>
        <p:spPr>
          <a:xfrm>
            <a:off x="2173486" y="1612365"/>
            <a:ext cx="1957675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Briefing</a:t>
            </a:r>
            <a:endParaRPr lang="es-ES" dirty="0">
              <a:latin typeface="HelveticaNeueLT Pro 45 Lt" panose="020B0403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(agencia) </a:t>
            </a: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15653217-747A-4E82-C4B7-8123AAF73F93}"/>
              </a:ext>
            </a:extLst>
          </p:cNvPr>
          <p:cNvSpPr/>
          <p:nvPr/>
        </p:nvSpPr>
        <p:spPr>
          <a:xfrm>
            <a:off x="3251265" y="1716624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25765B4-DDAE-B5A7-2848-5A14A51CA582}"/>
              </a:ext>
            </a:extLst>
          </p:cNvPr>
          <p:cNvSpPr txBox="1"/>
          <p:nvPr/>
        </p:nvSpPr>
        <p:spPr>
          <a:xfrm>
            <a:off x="3764107" y="1587893"/>
            <a:ext cx="1528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Planificación</a:t>
            </a: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794668E8-11C5-FF8B-5157-43E33C681245}"/>
              </a:ext>
            </a:extLst>
          </p:cNvPr>
          <p:cNvSpPr/>
          <p:nvPr/>
        </p:nvSpPr>
        <p:spPr>
          <a:xfrm>
            <a:off x="5308677" y="1685290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7E721F3-A8F3-210F-4D30-C378137CADF5}"/>
              </a:ext>
            </a:extLst>
          </p:cNvPr>
          <p:cNvSpPr txBox="1"/>
          <p:nvPr/>
        </p:nvSpPr>
        <p:spPr>
          <a:xfrm>
            <a:off x="5703178" y="1606700"/>
            <a:ext cx="1528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Ejecución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10DDB63-D0F8-E69F-66E8-54C916CCA9FA}"/>
              </a:ext>
            </a:extLst>
          </p:cNvPr>
          <p:cNvSpPr txBox="1"/>
          <p:nvPr/>
        </p:nvSpPr>
        <p:spPr>
          <a:xfrm>
            <a:off x="7297787" y="1587893"/>
            <a:ext cx="1528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Informe final</a:t>
            </a:r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3FD74479-DE13-550D-09E9-25B88E67F6AB}"/>
              </a:ext>
            </a:extLst>
          </p:cNvPr>
          <p:cNvSpPr/>
          <p:nvPr/>
        </p:nvSpPr>
        <p:spPr>
          <a:xfrm>
            <a:off x="6952680" y="1722733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6680817-21C5-A597-AE10-40D9CCCB6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546" y="2427258"/>
            <a:ext cx="7346249" cy="360382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C8085E3-6103-9DDE-57B0-DE2D24A52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828" y="1096896"/>
            <a:ext cx="524668" cy="52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061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7F80B-C906-DE01-9C4C-73C1A946F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07FB43C3-90E8-7086-75E0-D74A7AEA2AC0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9617850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Caso práctico: flujo de trabajo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5DA0D1D-447E-D9AD-54C3-B2CD9F5534D1}"/>
              </a:ext>
            </a:extLst>
          </p:cNvPr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29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D28CB26-939D-654C-C446-CB17C66F4042}"/>
              </a:ext>
            </a:extLst>
          </p:cNvPr>
          <p:cNvSpPr txBox="1"/>
          <p:nvPr/>
        </p:nvSpPr>
        <p:spPr>
          <a:xfrm>
            <a:off x="612000" y="1587893"/>
            <a:ext cx="1528062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Briefing </a:t>
            </a:r>
          </a:p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(áre</a:t>
            </a:r>
            <a:r>
              <a:rPr lang="es-ES" dirty="0">
                <a:latin typeface="HelveticaNeueLT Pro 45 Lt" panose="020B0403020202020204" pitchFamily="34" charset="0"/>
              </a:rPr>
              <a:t>a)</a:t>
            </a:r>
            <a:endParaRPr lang="es-ES" sz="1800" dirty="0">
              <a:solidFill>
                <a:schemeClr val="tx1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8496F930-1463-50D8-9363-34DC923C304C}"/>
              </a:ext>
            </a:extLst>
          </p:cNvPr>
          <p:cNvSpPr/>
          <p:nvPr/>
        </p:nvSpPr>
        <p:spPr>
          <a:xfrm>
            <a:off x="1616946" y="1709762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971277D-6BA9-DAB6-6561-41524561344A}"/>
              </a:ext>
            </a:extLst>
          </p:cNvPr>
          <p:cNvSpPr txBox="1"/>
          <p:nvPr/>
        </p:nvSpPr>
        <p:spPr>
          <a:xfrm>
            <a:off x="2173486" y="1612365"/>
            <a:ext cx="1957675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Briefing</a:t>
            </a:r>
            <a:endParaRPr lang="es-ES" dirty="0">
              <a:latin typeface="HelveticaNeueLT Pro 45 Lt" panose="020B0403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(agencia) </a:t>
            </a: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BE698AE0-D23D-4DC4-D72D-8B1C69AB7EAF}"/>
              </a:ext>
            </a:extLst>
          </p:cNvPr>
          <p:cNvSpPr/>
          <p:nvPr/>
        </p:nvSpPr>
        <p:spPr>
          <a:xfrm>
            <a:off x="3251265" y="1716624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0AF731B-A5C4-ED21-CC27-487800EAFA41}"/>
              </a:ext>
            </a:extLst>
          </p:cNvPr>
          <p:cNvSpPr txBox="1"/>
          <p:nvPr/>
        </p:nvSpPr>
        <p:spPr>
          <a:xfrm>
            <a:off x="3764107" y="1587893"/>
            <a:ext cx="1528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Planificación</a:t>
            </a: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BC536F71-6CE6-BB66-A52D-5F7146449AF7}"/>
              </a:ext>
            </a:extLst>
          </p:cNvPr>
          <p:cNvSpPr/>
          <p:nvPr/>
        </p:nvSpPr>
        <p:spPr>
          <a:xfrm>
            <a:off x="5308677" y="1685290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888176F-6AFB-1501-14D4-E39B0FAD63CE}"/>
              </a:ext>
            </a:extLst>
          </p:cNvPr>
          <p:cNvSpPr txBox="1"/>
          <p:nvPr/>
        </p:nvSpPr>
        <p:spPr>
          <a:xfrm>
            <a:off x="5703178" y="1606700"/>
            <a:ext cx="1528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Ejecución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48A0667-19C6-298C-5ECD-24F5BAE37BFE}"/>
              </a:ext>
            </a:extLst>
          </p:cNvPr>
          <p:cNvSpPr txBox="1"/>
          <p:nvPr/>
        </p:nvSpPr>
        <p:spPr>
          <a:xfrm>
            <a:off x="7297787" y="1587893"/>
            <a:ext cx="1528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Informe final</a:t>
            </a:r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951D1353-A270-E324-DBFB-E9555B43AE84}"/>
              </a:ext>
            </a:extLst>
          </p:cNvPr>
          <p:cNvSpPr/>
          <p:nvPr/>
        </p:nvSpPr>
        <p:spPr>
          <a:xfrm>
            <a:off x="6952680" y="1722733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3" name="Imagen 22" descr="Texto&#10;&#10;Descripción generada automáticamente">
            <a:extLst>
              <a:ext uri="{FF2B5EF4-FFF2-40B4-BE49-F238E27FC236}">
                <a16:creationId xmlns:a16="http://schemas.microsoft.com/office/drawing/2014/main" id="{DF34D089-0471-D948-BD44-81A24C7AF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69" y="2645731"/>
            <a:ext cx="3600269" cy="3600269"/>
          </a:xfrm>
          <a:prstGeom prst="rect">
            <a:avLst/>
          </a:prstGeom>
        </p:spPr>
      </p:pic>
      <p:pic>
        <p:nvPicPr>
          <p:cNvPr id="24" name="2_300-x-300-_1_">
            <a:hlinkClick r:id="" action="ppaction://media"/>
            <a:extLst>
              <a:ext uri="{FF2B5EF4-FFF2-40B4-BE49-F238E27FC236}">
                <a16:creationId xmlns:a16="http://schemas.microsoft.com/office/drawing/2014/main" id="{9CCB82DC-291F-1CAC-7D14-F1BE635373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08597" y="2793636"/>
            <a:ext cx="2857500" cy="3003419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475E02DB-C833-1E2D-6F57-D6EDE34418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2541" y="1066111"/>
            <a:ext cx="524668" cy="52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7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7F80B-C906-DE01-9C4C-73C1A946F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07FB43C3-90E8-7086-75E0-D74A7AEA2AC0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9617850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Caso práctico: flujo de trabajo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5DA0D1D-447E-D9AD-54C3-B2CD9F5534D1}"/>
              </a:ext>
            </a:extLst>
          </p:cNvPr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30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D28CB26-939D-654C-C446-CB17C66F4042}"/>
              </a:ext>
            </a:extLst>
          </p:cNvPr>
          <p:cNvSpPr txBox="1"/>
          <p:nvPr/>
        </p:nvSpPr>
        <p:spPr>
          <a:xfrm>
            <a:off x="612000" y="1587893"/>
            <a:ext cx="1528062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Briefing </a:t>
            </a:r>
          </a:p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(áre</a:t>
            </a:r>
            <a:r>
              <a:rPr lang="es-ES" dirty="0">
                <a:latin typeface="HelveticaNeueLT Pro 45 Lt" panose="020B0403020202020204" pitchFamily="34" charset="0"/>
              </a:rPr>
              <a:t>a)</a:t>
            </a:r>
            <a:endParaRPr lang="es-ES" sz="1800" dirty="0">
              <a:solidFill>
                <a:schemeClr val="tx1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8496F930-1463-50D8-9363-34DC923C304C}"/>
              </a:ext>
            </a:extLst>
          </p:cNvPr>
          <p:cNvSpPr/>
          <p:nvPr/>
        </p:nvSpPr>
        <p:spPr>
          <a:xfrm>
            <a:off x="1616946" y="1709762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971277D-6BA9-DAB6-6561-41524561344A}"/>
              </a:ext>
            </a:extLst>
          </p:cNvPr>
          <p:cNvSpPr txBox="1"/>
          <p:nvPr/>
        </p:nvSpPr>
        <p:spPr>
          <a:xfrm>
            <a:off x="2173486" y="1612365"/>
            <a:ext cx="1957675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Briefing</a:t>
            </a:r>
            <a:endParaRPr lang="es-ES" dirty="0">
              <a:latin typeface="HelveticaNeueLT Pro 45 Lt" panose="020B0403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(agencia) </a:t>
            </a: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BE698AE0-D23D-4DC4-D72D-8B1C69AB7EAF}"/>
              </a:ext>
            </a:extLst>
          </p:cNvPr>
          <p:cNvSpPr/>
          <p:nvPr/>
        </p:nvSpPr>
        <p:spPr>
          <a:xfrm>
            <a:off x="3251265" y="1716624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0AF731B-A5C4-ED21-CC27-487800EAFA41}"/>
              </a:ext>
            </a:extLst>
          </p:cNvPr>
          <p:cNvSpPr txBox="1"/>
          <p:nvPr/>
        </p:nvSpPr>
        <p:spPr>
          <a:xfrm>
            <a:off x="3764107" y="1587893"/>
            <a:ext cx="1528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Planificación</a:t>
            </a: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BC536F71-6CE6-BB66-A52D-5F7146449AF7}"/>
              </a:ext>
            </a:extLst>
          </p:cNvPr>
          <p:cNvSpPr/>
          <p:nvPr/>
        </p:nvSpPr>
        <p:spPr>
          <a:xfrm>
            <a:off x="5308677" y="1685290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888176F-6AFB-1501-14D4-E39B0FAD63CE}"/>
              </a:ext>
            </a:extLst>
          </p:cNvPr>
          <p:cNvSpPr txBox="1"/>
          <p:nvPr/>
        </p:nvSpPr>
        <p:spPr>
          <a:xfrm>
            <a:off x="5703178" y="1606700"/>
            <a:ext cx="1528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Ejecución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48A0667-19C6-298C-5ECD-24F5BAE37BFE}"/>
              </a:ext>
            </a:extLst>
          </p:cNvPr>
          <p:cNvSpPr txBox="1"/>
          <p:nvPr/>
        </p:nvSpPr>
        <p:spPr>
          <a:xfrm>
            <a:off x="7297787" y="1587893"/>
            <a:ext cx="1528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Informe final</a:t>
            </a:r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951D1353-A270-E324-DBFB-E9555B43AE84}"/>
              </a:ext>
            </a:extLst>
          </p:cNvPr>
          <p:cNvSpPr/>
          <p:nvPr/>
        </p:nvSpPr>
        <p:spPr>
          <a:xfrm>
            <a:off x="6952680" y="1722733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5" name="3_728-x-90">
            <a:hlinkClick r:id="" action="ppaction://media"/>
            <a:extLst>
              <a:ext uri="{FF2B5EF4-FFF2-40B4-BE49-F238E27FC236}">
                <a16:creationId xmlns:a16="http://schemas.microsoft.com/office/drawing/2014/main" id="{A804BDF4-6D4E-99B5-70F9-2E91B3D13F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4197" y="3316113"/>
            <a:ext cx="10537096" cy="130266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6C91AC9-5371-73F4-3018-4BBC2469CA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2644" y="1082032"/>
            <a:ext cx="524668" cy="524668"/>
          </a:xfrm>
          <a:prstGeom prst="rect">
            <a:avLst/>
          </a:prstGeom>
        </p:spPr>
      </p:pic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BD919986-98BD-221A-A3B9-41DF06C058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69" y="2645731"/>
            <a:ext cx="3600269" cy="3600269"/>
          </a:xfrm>
          <a:prstGeom prst="rect">
            <a:avLst/>
          </a:prstGeom>
        </p:spPr>
      </p:pic>
      <p:pic>
        <p:nvPicPr>
          <p:cNvPr id="4" name="2_300-x-300-_1_">
            <a:hlinkClick r:id="" action="ppaction://media"/>
            <a:extLst>
              <a:ext uri="{FF2B5EF4-FFF2-40B4-BE49-F238E27FC236}">
                <a16:creationId xmlns:a16="http://schemas.microsoft.com/office/drawing/2014/main" id="{332E52F8-BD97-0E95-4EFB-4D44E392307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08597" y="2793636"/>
            <a:ext cx="2857500" cy="300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50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7F80B-C906-DE01-9C4C-73C1A946F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07FB43C3-90E8-7086-75E0-D74A7AEA2AC0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9617850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Caso práctico: flujo de trabajo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5DA0D1D-447E-D9AD-54C3-B2CD9F5534D1}"/>
              </a:ext>
            </a:extLst>
          </p:cNvPr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31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D28CB26-939D-654C-C446-CB17C66F4042}"/>
              </a:ext>
            </a:extLst>
          </p:cNvPr>
          <p:cNvSpPr txBox="1"/>
          <p:nvPr/>
        </p:nvSpPr>
        <p:spPr>
          <a:xfrm>
            <a:off x="612000" y="1587893"/>
            <a:ext cx="1528062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Briefing </a:t>
            </a:r>
          </a:p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(áre</a:t>
            </a:r>
            <a:r>
              <a:rPr lang="es-ES" dirty="0">
                <a:latin typeface="HelveticaNeueLT Pro 45 Lt" panose="020B0403020202020204" pitchFamily="34" charset="0"/>
              </a:rPr>
              <a:t>a)</a:t>
            </a:r>
            <a:endParaRPr lang="es-ES" sz="1800" dirty="0">
              <a:solidFill>
                <a:schemeClr val="tx1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8496F930-1463-50D8-9363-34DC923C304C}"/>
              </a:ext>
            </a:extLst>
          </p:cNvPr>
          <p:cNvSpPr/>
          <p:nvPr/>
        </p:nvSpPr>
        <p:spPr>
          <a:xfrm>
            <a:off x="1616946" y="1709762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971277D-6BA9-DAB6-6561-41524561344A}"/>
              </a:ext>
            </a:extLst>
          </p:cNvPr>
          <p:cNvSpPr txBox="1"/>
          <p:nvPr/>
        </p:nvSpPr>
        <p:spPr>
          <a:xfrm>
            <a:off x="2173486" y="1612365"/>
            <a:ext cx="1957675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Briefing</a:t>
            </a:r>
            <a:endParaRPr lang="es-ES" dirty="0">
              <a:latin typeface="HelveticaNeueLT Pro 45 Lt" panose="020B0403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(agencia) </a:t>
            </a: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BE698AE0-D23D-4DC4-D72D-8B1C69AB7EAF}"/>
              </a:ext>
            </a:extLst>
          </p:cNvPr>
          <p:cNvSpPr/>
          <p:nvPr/>
        </p:nvSpPr>
        <p:spPr>
          <a:xfrm>
            <a:off x="3251265" y="1716624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0AF731B-A5C4-ED21-CC27-487800EAFA41}"/>
              </a:ext>
            </a:extLst>
          </p:cNvPr>
          <p:cNvSpPr txBox="1"/>
          <p:nvPr/>
        </p:nvSpPr>
        <p:spPr>
          <a:xfrm>
            <a:off x="3764107" y="1587893"/>
            <a:ext cx="1528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Planificación</a:t>
            </a: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BC536F71-6CE6-BB66-A52D-5F7146449AF7}"/>
              </a:ext>
            </a:extLst>
          </p:cNvPr>
          <p:cNvSpPr/>
          <p:nvPr/>
        </p:nvSpPr>
        <p:spPr>
          <a:xfrm>
            <a:off x="5308677" y="1685290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888176F-6AFB-1501-14D4-E39B0FAD63CE}"/>
              </a:ext>
            </a:extLst>
          </p:cNvPr>
          <p:cNvSpPr txBox="1"/>
          <p:nvPr/>
        </p:nvSpPr>
        <p:spPr>
          <a:xfrm>
            <a:off x="5703178" y="1606700"/>
            <a:ext cx="1528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Ejecución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48A0667-19C6-298C-5ECD-24F5BAE37BFE}"/>
              </a:ext>
            </a:extLst>
          </p:cNvPr>
          <p:cNvSpPr txBox="1"/>
          <p:nvPr/>
        </p:nvSpPr>
        <p:spPr>
          <a:xfrm>
            <a:off x="7297787" y="1587893"/>
            <a:ext cx="1528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Informe final</a:t>
            </a:r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951D1353-A270-E324-DBFB-E9555B43AE84}"/>
              </a:ext>
            </a:extLst>
          </p:cNvPr>
          <p:cNvSpPr/>
          <p:nvPr/>
        </p:nvSpPr>
        <p:spPr>
          <a:xfrm>
            <a:off x="6952680" y="1722733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7A2CFBF-ADF9-1979-F0FB-A01180636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592" y="3157235"/>
            <a:ext cx="4915586" cy="199100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2B6D368-4A52-7109-C05B-74D31DAC6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541" y="1038710"/>
            <a:ext cx="524668" cy="52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499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20634-64C5-5B16-DDE6-47EABFA93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DE154B1C-A25A-D850-441C-4C258439F415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9617850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Caso práctico: flujo de trabajo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9A2C42F-983F-AACD-4278-819B18D729EF}"/>
              </a:ext>
            </a:extLst>
          </p:cNvPr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32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6A84F2A-DDD8-3FDF-8F1B-57DB43F80A50}"/>
              </a:ext>
            </a:extLst>
          </p:cNvPr>
          <p:cNvSpPr txBox="1"/>
          <p:nvPr/>
        </p:nvSpPr>
        <p:spPr>
          <a:xfrm>
            <a:off x="612000" y="1587893"/>
            <a:ext cx="1528062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Briefing </a:t>
            </a:r>
          </a:p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(áre</a:t>
            </a:r>
            <a:r>
              <a:rPr lang="es-ES" dirty="0">
                <a:latin typeface="HelveticaNeueLT Pro 45 Lt" panose="020B0403020202020204" pitchFamily="34" charset="0"/>
              </a:rPr>
              <a:t>a)</a:t>
            </a:r>
            <a:endParaRPr lang="es-ES" sz="1800" dirty="0">
              <a:solidFill>
                <a:schemeClr val="tx1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160C7D63-76DE-2255-38D7-46298217C2C9}"/>
              </a:ext>
            </a:extLst>
          </p:cNvPr>
          <p:cNvSpPr/>
          <p:nvPr/>
        </p:nvSpPr>
        <p:spPr>
          <a:xfrm>
            <a:off x="1616946" y="1709762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867EFC9-8539-ACAB-F886-703927F8E917}"/>
              </a:ext>
            </a:extLst>
          </p:cNvPr>
          <p:cNvSpPr txBox="1"/>
          <p:nvPr/>
        </p:nvSpPr>
        <p:spPr>
          <a:xfrm>
            <a:off x="2173486" y="1612365"/>
            <a:ext cx="1957675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Briefing</a:t>
            </a:r>
            <a:endParaRPr lang="es-ES" dirty="0">
              <a:latin typeface="HelveticaNeueLT Pro 45 Lt" panose="020B0403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(agencia) </a:t>
            </a: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674700F7-0A95-F386-53EC-43455B6ADD43}"/>
              </a:ext>
            </a:extLst>
          </p:cNvPr>
          <p:cNvSpPr/>
          <p:nvPr/>
        </p:nvSpPr>
        <p:spPr>
          <a:xfrm>
            <a:off x="3251265" y="1716624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D16D5A0-5D24-B8CE-3A80-F408EBB36CA9}"/>
              </a:ext>
            </a:extLst>
          </p:cNvPr>
          <p:cNvSpPr txBox="1"/>
          <p:nvPr/>
        </p:nvSpPr>
        <p:spPr>
          <a:xfrm>
            <a:off x="3764107" y="1587893"/>
            <a:ext cx="1528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Planificación</a:t>
            </a: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F8EDB41E-F62E-73F4-2373-EA81320093D0}"/>
              </a:ext>
            </a:extLst>
          </p:cNvPr>
          <p:cNvSpPr/>
          <p:nvPr/>
        </p:nvSpPr>
        <p:spPr>
          <a:xfrm>
            <a:off x="5308677" y="1685290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933E5A5-BC28-1D1F-EB96-A7B386D58116}"/>
              </a:ext>
            </a:extLst>
          </p:cNvPr>
          <p:cNvSpPr txBox="1"/>
          <p:nvPr/>
        </p:nvSpPr>
        <p:spPr>
          <a:xfrm>
            <a:off x="5703178" y="1606700"/>
            <a:ext cx="1528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Ejecución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13555DF-979C-879D-B036-3C7D21BA2D25}"/>
              </a:ext>
            </a:extLst>
          </p:cNvPr>
          <p:cNvSpPr txBox="1"/>
          <p:nvPr/>
        </p:nvSpPr>
        <p:spPr>
          <a:xfrm>
            <a:off x="7297787" y="1587893"/>
            <a:ext cx="1528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Informe final</a:t>
            </a:r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E9621C28-E83E-8197-F57A-1DC070F2953A}"/>
              </a:ext>
            </a:extLst>
          </p:cNvPr>
          <p:cNvSpPr/>
          <p:nvPr/>
        </p:nvSpPr>
        <p:spPr>
          <a:xfrm>
            <a:off x="6952680" y="1722733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9906B8E-27EE-4D8E-1B90-9A8E848B9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285" y="2675671"/>
            <a:ext cx="7896935" cy="357032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EB868BE-32B2-8B6C-CCF3-0B007CA70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541" y="1123937"/>
            <a:ext cx="524668" cy="52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7682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42A7F-6CB4-1CBA-79CD-914D04418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A45AED02-AA88-68BB-7169-3498DD8175D7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9617850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Caso práctico: flujo de trabajo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C343DF8-89DB-2294-F540-DA370AEC6EC9}"/>
              </a:ext>
            </a:extLst>
          </p:cNvPr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33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2D1C676-3FD0-4989-FDD7-BCE865B5B1D9}"/>
              </a:ext>
            </a:extLst>
          </p:cNvPr>
          <p:cNvSpPr txBox="1"/>
          <p:nvPr/>
        </p:nvSpPr>
        <p:spPr>
          <a:xfrm>
            <a:off x="612000" y="1587893"/>
            <a:ext cx="1528062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Briefing </a:t>
            </a:r>
          </a:p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(áre</a:t>
            </a:r>
            <a:r>
              <a:rPr lang="es-ES" dirty="0">
                <a:latin typeface="HelveticaNeueLT Pro 45 Lt" panose="020B0403020202020204" pitchFamily="34" charset="0"/>
              </a:rPr>
              <a:t>a)</a:t>
            </a:r>
            <a:endParaRPr lang="es-ES" sz="1800" dirty="0">
              <a:solidFill>
                <a:schemeClr val="tx1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2DB81569-9A9D-CCFF-0EB2-87E48FE8AF82}"/>
              </a:ext>
            </a:extLst>
          </p:cNvPr>
          <p:cNvSpPr/>
          <p:nvPr/>
        </p:nvSpPr>
        <p:spPr>
          <a:xfrm>
            <a:off x="1616946" y="1709762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A7AA860-6734-5FD6-9126-EE80CE7E2C9C}"/>
              </a:ext>
            </a:extLst>
          </p:cNvPr>
          <p:cNvSpPr txBox="1"/>
          <p:nvPr/>
        </p:nvSpPr>
        <p:spPr>
          <a:xfrm>
            <a:off x="2173486" y="1612365"/>
            <a:ext cx="1957675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Briefing</a:t>
            </a:r>
            <a:endParaRPr lang="es-ES" dirty="0">
              <a:latin typeface="HelveticaNeueLT Pro 45 Lt" panose="020B0403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(agencia) </a:t>
            </a: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4C562405-B4BA-C5A3-C53D-0E7F0F513AE4}"/>
              </a:ext>
            </a:extLst>
          </p:cNvPr>
          <p:cNvSpPr/>
          <p:nvPr/>
        </p:nvSpPr>
        <p:spPr>
          <a:xfrm>
            <a:off x="3251265" y="1716624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6EFE2BA-AA7F-9E62-0F33-F16DD10FDB3F}"/>
              </a:ext>
            </a:extLst>
          </p:cNvPr>
          <p:cNvSpPr txBox="1"/>
          <p:nvPr/>
        </p:nvSpPr>
        <p:spPr>
          <a:xfrm>
            <a:off x="3764107" y="1587893"/>
            <a:ext cx="1528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Planificación</a:t>
            </a: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3469C648-7B92-059C-20CE-D3F6BDFF94DB}"/>
              </a:ext>
            </a:extLst>
          </p:cNvPr>
          <p:cNvSpPr/>
          <p:nvPr/>
        </p:nvSpPr>
        <p:spPr>
          <a:xfrm>
            <a:off x="5308677" y="1685290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8D8DC11-853B-9479-C854-8AD6D4C6CF25}"/>
              </a:ext>
            </a:extLst>
          </p:cNvPr>
          <p:cNvSpPr txBox="1"/>
          <p:nvPr/>
        </p:nvSpPr>
        <p:spPr>
          <a:xfrm>
            <a:off x="5703178" y="1606700"/>
            <a:ext cx="1528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Ejecución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92E7530-CEFE-51E8-A796-EBD6961AE5BE}"/>
              </a:ext>
            </a:extLst>
          </p:cNvPr>
          <p:cNvSpPr txBox="1"/>
          <p:nvPr/>
        </p:nvSpPr>
        <p:spPr>
          <a:xfrm>
            <a:off x="7297787" y="1587893"/>
            <a:ext cx="1528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Informe final</a:t>
            </a:r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141AEE4E-15A9-ED75-147E-8EC9DF8E9EC8}"/>
              </a:ext>
            </a:extLst>
          </p:cNvPr>
          <p:cNvSpPr/>
          <p:nvPr/>
        </p:nvSpPr>
        <p:spPr>
          <a:xfrm>
            <a:off x="6952680" y="1722733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3907917-B800-672E-AF7C-61A6CC8FF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97" y="2577546"/>
            <a:ext cx="7572888" cy="351726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DA00001-9DE7-C8CB-5B56-E5D9CE071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644" y="1113862"/>
            <a:ext cx="524668" cy="52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8187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42829-E0B1-B110-A656-AA383A8BF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34D00C44-869C-3A7D-C498-A02F610E1676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9617850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Caso práctico: flujo de trabajo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F52D41E-B962-A2FF-2D82-543E7BE2784B}"/>
              </a:ext>
            </a:extLst>
          </p:cNvPr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34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32F2994-A403-B34B-C169-6AEAE84031CB}"/>
              </a:ext>
            </a:extLst>
          </p:cNvPr>
          <p:cNvSpPr txBox="1"/>
          <p:nvPr/>
        </p:nvSpPr>
        <p:spPr>
          <a:xfrm>
            <a:off x="612000" y="1587893"/>
            <a:ext cx="1528062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Briefing </a:t>
            </a:r>
          </a:p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(áre</a:t>
            </a:r>
            <a:r>
              <a:rPr lang="es-ES" dirty="0">
                <a:latin typeface="HelveticaNeueLT Pro 45 Lt" panose="020B0403020202020204" pitchFamily="34" charset="0"/>
              </a:rPr>
              <a:t>a)</a:t>
            </a:r>
            <a:endParaRPr lang="es-ES" sz="1800" dirty="0">
              <a:solidFill>
                <a:schemeClr val="tx1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4DC7983B-57F1-1B71-36CE-D27BF389C331}"/>
              </a:ext>
            </a:extLst>
          </p:cNvPr>
          <p:cNvSpPr/>
          <p:nvPr/>
        </p:nvSpPr>
        <p:spPr>
          <a:xfrm>
            <a:off x="1616946" y="1709762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8BF40D1-43D7-D5C9-A83D-495F624E9EE6}"/>
              </a:ext>
            </a:extLst>
          </p:cNvPr>
          <p:cNvSpPr txBox="1"/>
          <p:nvPr/>
        </p:nvSpPr>
        <p:spPr>
          <a:xfrm>
            <a:off x="2173486" y="1612365"/>
            <a:ext cx="1957675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Briefing</a:t>
            </a:r>
            <a:endParaRPr lang="es-ES" dirty="0">
              <a:latin typeface="HelveticaNeueLT Pro 45 Lt" panose="020B0403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(agencia) </a:t>
            </a: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267BD611-1B72-1E3B-72F0-B1E10E194E96}"/>
              </a:ext>
            </a:extLst>
          </p:cNvPr>
          <p:cNvSpPr/>
          <p:nvPr/>
        </p:nvSpPr>
        <p:spPr>
          <a:xfrm>
            <a:off x="3251265" y="1716624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49DC671-05D3-C683-FB71-483EE9991A84}"/>
              </a:ext>
            </a:extLst>
          </p:cNvPr>
          <p:cNvSpPr txBox="1"/>
          <p:nvPr/>
        </p:nvSpPr>
        <p:spPr>
          <a:xfrm>
            <a:off x="3764107" y="1587893"/>
            <a:ext cx="1528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Planificación</a:t>
            </a: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C6741F4F-A4E4-FC2D-A947-D1E446228724}"/>
              </a:ext>
            </a:extLst>
          </p:cNvPr>
          <p:cNvSpPr/>
          <p:nvPr/>
        </p:nvSpPr>
        <p:spPr>
          <a:xfrm>
            <a:off x="5308677" y="1685290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BB9D4A1-30EC-67BB-AFBF-C3C8F1516A6C}"/>
              </a:ext>
            </a:extLst>
          </p:cNvPr>
          <p:cNvSpPr txBox="1"/>
          <p:nvPr/>
        </p:nvSpPr>
        <p:spPr>
          <a:xfrm>
            <a:off x="5703178" y="1606700"/>
            <a:ext cx="1528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Ejecución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E5B36DD-6936-628D-661A-C2DBF0C74606}"/>
              </a:ext>
            </a:extLst>
          </p:cNvPr>
          <p:cNvSpPr txBox="1"/>
          <p:nvPr/>
        </p:nvSpPr>
        <p:spPr>
          <a:xfrm>
            <a:off x="7297787" y="1587893"/>
            <a:ext cx="1528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Informe final</a:t>
            </a:r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5BF35D2B-4AD4-410E-8979-C77ECB36442E}"/>
              </a:ext>
            </a:extLst>
          </p:cNvPr>
          <p:cNvSpPr/>
          <p:nvPr/>
        </p:nvSpPr>
        <p:spPr>
          <a:xfrm>
            <a:off x="6952680" y="1722733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E2308E7-1FC7-00E1-3563-352DB122F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9484" y="1039349"/>
            <a:ext cx="524668" cy="52466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E4DA88F-2CC8-FA35-78C1-03C83B3AC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1407" y="2314096"/>
            <a:ext cx="3864534" cy="378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1820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C4DD2-80E3-F76F-87BB-39020DC56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8EF4526D-992B-6551-30FE-156EDC916C84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9617850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Caso práctico: flujo de trabajo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CAA3070-BBF2-72E8-6D62-83D0A2D05576}"/>
              </a:ext>
            </a:extLst>
          </p:cNvPr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35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736FF19-53FC-42EE-D4C3-BCD64737F1D2}"/>
              </a:ext>
            </a:extLst>
          </p:cNvPr>
          <p:cNvSpPr txBox="1"/>
          <p:nvPr/>
        </p:nvSpPr>
        <p:spPr>
          <a:xfrm>
            <a:off x="612000" y="1587893"/>
            <a:ext cx="1528062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Briefing </a:t>
            </a:r>
          </a:p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(áre</a:t>
            </a:r>
            <a:r>
              <a:rPr lang="es-ES" dirty="0">
                <a:latin typeface="HelveticaNeueLT Pro 45 Lt" panose="020B0403020202020204" pitchFamily="34" charset="0"/>
              </a:rPr>
              <a:t>a)</a:t>
            </a:r>
            <a:endParaRPr lang="es-ES" sz="1800" dirty="0">
              <a:solidFill>
                <a:schemeClr val="tx1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53DE5B7D-865F-3A60-6579-36C85F0B28AD}"/>
              </a:ext>
            </a:extLst>
          </p:cNvPr>
          <p:cNvSpPr/>
          <p:nvPr/>
        </p:nvSpPr>
        <p:spPr>
          <a:xfrm>
            <a:off x="1616946" y="1709762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63E0203-FE80-C91B-3859-C6A6877510C0}"/>
              </a:ext>
            </a:extLst>
          </p:cNvPr>
          <p:cNvSpPr txBox="1"/>
          <p:nvPr/>
        </p:nvSpPr>
        <p:spPr>
          <a:xfrm>
            <a:off x="2173486" y="1612365"/>
            <a:ext cx="1957675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Briefing</a:t>
            </a:r>
            <a:endParaRPr lang="es-ES" dirty="0">
              <a:latin typeface="HelveticaNeueLT Pro 45 Lt" panose="020B0403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(agencia) </a:t>
            </a: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AF5E8AC8-CF39-D115-B5B4-D72A656E50A1}"/>
              </a:ext>
            </a:extLst>
          </p:cNvPr>
          <p:cNvSpPr/>
          <p:nvPr/>
        </p:nvSpPr>
        <p:spPr>
          <a:xfrm>
            <a:off x="3251265" y="1716624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8186548-3A31-0F37-68DC-AF6621142849}"/>
              </a:ext>
            </a:extLst>
          </p:cNvPr>
          <p:cNvSpPr txBox="1"/>
          <p:nvPr/>
        </p:nvSpPr>
        <p:spPr>
          <a:xfrm>
            <a:off x="3764107" y="1587893"/>
            <a:ext cx="1528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Planificación</a:t>
            </a: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08F83FE2-B709-0CE9-5E52-A978B1860570}"/>
              </a:ext>
            </a:extLst>
          </p:cNvPr>
          <p:cNvSpPr/>
          <p:nvPr/>
        </p:nvSpPr>
        <p:spPr>
          <a:xfrm>
            <a:off x="5308677" y="1685290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4D33AA0-4420-D845-37A3-71BD782D3B2F}"/>
              </a:ext>
            </a:extLst>
          </p:cNvPr>
          <p:cNvSpPr txBox="1"/>
          <p:nvPr/>
        </p:nvSpPr>
        <p:spPr>
          <a:xfrm>
            <a:off x="5703178" y="1606700"/>
            <a:ext cx="1528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Ejecución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7BA0F08-60C6-06EB-00CE-CD32AF06DA21}"/>
              </a:ext>
            </a:extLst>
          </p:cNvPr>
          <p:cNvSpPr txBox="1"/>
          <p:nvPr/>
        </p:nvSpPr>
        <p:spPr>
          <a:xfrm>
            <a:off x="7297787" y="1587893"/>
            <a:ext cx="1528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Informe final</a:t>
            </a:r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03025B01-5C11-B59D-E734-F7F7D85C22DB}"/>
              </a:ext>
            </a:extLst>
          </p:cNvPr>
          <p:cNvSpPr/>
          <p:nvPr/>
        </p:nvSpPr>
        <p:spPr>
          <a:xfrm>
            <a:off x="6952680" y="1722733"/>
            <a:ext cx="311834" cy="1745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5FD5487-474C-40BD-16EA-F403EC284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2418355"/>
            <a:ext cx="10574226" cy="438211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3CF0D132-2646-6319-8166-6F2AFD7DF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9484" y="1039349"/>
            <a:ext cx="524668" cy="52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477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A593D-1942-44ED-0A9B-18B0AEB8D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5">
            <a:extLst>
              <a:ext uri="{FF2B5EF4-FFF2-40B4-BE49-F238E27FC236}">
                <a16:creationId xmlns:a16="http://schemas.microsoft.com/office/drawing/2014/main" id="{DE2A59B3-9C3A-6409-362A-7DF4FDA0E8CE}"/>
              </a:ext>
            </a:extLst>
          </p:cNvPr>
          <p:cNvSpPr txBox="1">
            <a:spLocks/>
          </p:cNvSpPr>
          <p:nvPr/>
        </p:nvSpPr>
        <p:spPr>
          <a:xfrm>
            <a:off x="3052144" y="2933328"/>
            <a:ext cx="6896743" cy="5246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s-ES" sz="3200" kern="1200" dirty="0">
                <a:solidFill>
                  <a:schemeClr val="accent1"/>
                </a:solidFill>
                <a:latin typeface="HelveticaNeueLT Std Lt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s-ES" sz="2900" dirty="0">
                <a:solidFill>
                  <a:srgbClr val="DA291C"/>
                </a:solidFill>
                <a:latin typeface="HelveticaNeueLT Pro 45 Lt" panose="020B0403020202020204" pitchFamily="34" charset="0"/>
              </a:rPr>
              <a:t>Nuevos proyectos</a:t>
            </a:r>
          </a:p>
          <a:p>
            <a:endParaRPr lang="es-ES" sz="2900" dirty="0">
              <a:solidFill>
                <a:srgbClr val="DA291C"/>
              </a:solidFill>
              <a:latin typeface="HelveticaNeueLT Pro 45 Lt" panose="020B0403020202020204" pitchFamily="34" charset="0"/>
            </a:endParaRPr>
          </a:p>
          <a:p>
            <a:r>
              <a:rPr lang="es-ES" sz="2900" dirty="0">
                <a:solidFill>
                  <a:srgbClr val="DA291C"/>
                </a:solidFill>
                <a:latin typeface="HelveticaNeueLT Pro 45 Lt" panose="020B0403020202020204" pitchFamily="34" charset="0"/>
              </a:rPr>
              <a:t>Automatización en LinkedIn</a:t>
            </a:r>
          </a:p>
          <a:p>
            <a:r>
              <a:rPr lang="es-ES" sz="2900" dirty="0">
                <a:solidFill>
                  <a:srgbClr val="DA291C"/>
                </a:solidFill>
                <a:latin typeface="HelveticaNeueLT Pro 45 Lt" panose="020B0403020202020204" pitchFamily="34" charset="0"/>
              </a:rPr>
              <a:t>Conector para analítica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1BA0526-A50D-753D-4147-C81FF852F5A2}"/>
              </a:ext>
            </a:extLst>
          </p:cNvPr>
          <p:cNvSpPr txBox="1"/>
          <p:nvPr/>
        </p:nvSpPr>
        <p:spPr>
          <a:xfrm>
            <a:off x="2276426" y="2733996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dirty="0">
                <a:solidFill>
                  <a:srgbClr val="DA291C"/>
                </a:solidFill>
                <a:latin typeface="HelveticaNeueLT Pro 45 Lt" panose="020B0403020202020204" pitchFamily="34" charset="0"/>
              </a:rPr>
              <a:t>5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37B3B69-ECDC-0B90-2472-FD949CB4A0A2}"/>
              </a:ext>
            </a:extLst>
          </p:cNvPr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18183459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88A2E-77AB-5B88-9FC1-0CAA8BCB2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1EFEA15A-CC5B-0D20-9907-557DB0D63D0F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9617850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Automatización LinkedIn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BEF143F-085D-DF00-0BD1-87F81BEFAF64}"/>
              </a:ext>
            </a:extLst>
          </p:cNvPr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37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AEB60E6-4AC2-EAF4-291D-3B2A71B36B18}"/>
              </a:ext>
            </a:extLst>
          </p:cNvPr>
          <p:cNvSpPr/>
          <p:nvPr/>
        </p:nvSpPr>
        <p:spPr>
          <a:xfrm>
            <a:off x="539889" y="1543908"/>
            <a:ext cx="3417194" cy="7350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HelveticaNeueLT Pro 45 Lt" panose="020B0403020202020204" pitchFamily="34" charset="0"/>
              </a:rPr>
              <a:t>Captación </a:t>
            </a:r>
            <a:r>
              <a:rPr lang="es-ES" dirty="0" err="1">
                <a:latin typeface="HelveticaNeueLT Pro 45 Lt" panose="020B0403020202020204" pitchFamily="34" charset="0"/>
              </a:rPr>
              <a:t>prospects</a:t>
            </a:r>
            <a:r>
              <a:rPr lang="es-ES" dirty="0">
                <a:latin typeface="HelveticaNeueLT Pro 45 Lt" panose="020B0403020202020204" pitchFamily="34" charset="0"/>
              </a:rPr>
              <a:t> y leads</a:t>
            </a:r>
          </a:p>
          <a:p>
            <a:pPr algn="ctr"/>
            <a:r>
              <a:rPr lang="es-ES" b="1" dirty="0">
                <a:solidFill>
                  <a:srgbClr val="C00000"/>
                </a:solidFill>
                <a:latin typeface="HelveticaNeueLT Pro 45 Lt" panose="020B0403020202020204" pitchFamily="34" charset="0"/>
              </a:rPr>
              <a:t>Personalización masiva</a:t>
            </a:r>
            <a:endParaRPr lang="es-ES" b="1" dirty="0">
              <a:solidFill>
                <a:srgbClr val="C00000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39DE56C-CEF7-C3F2-8729-B17D0CCEB021}"/>
              </a:ext>
            </a:extLst>
          </p:cNvPr>
          <p:cNvSpPr txBox="1"/>
          <p:nvPr/>
        </p:nvSpPr>
        <p:spPr>
          <a:xfrm>
            <a:off x="452802" y="2895246"/>
            <a:ext cx="9777048" cy="3527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ES" dirty="0">
                <a:latin typeface="HelveticaNeueLT Pro 45 Lt" panose="020B0403020202020204" pitchFamily="34" charset="0"/>
              </a:rPr>
              <a:t>Pasar lo de manual de Sales </a:t>
            </a:r>
            <a:r>
              <a:rPr lang="es-ES" dirty="0" err="1">
                <a:latin typeface="HelveticaNeueLT Pro 45 Lt" panose="020B0403020202020204" pitchFamily="34" charset="0"/>
              </a:rPr>
              <a:t>Navigator</a:t>
            </a:r>
            <a:r>
              <a:rPr lang="es-ES" dirty="0">
                <a:latin typeface="HelveticaNeueLT Pro 45 Lt" panose="020B0403020202020204" pitchFamily="34" charset="0"/>
              </a:rPr>
              <a:t> a la automatización de </a:t>
            </a:r>
            <a:r>
              <a:rPr lang="es-ES" dirty="0" err="1">
                <a:latin typeface="HelveticaNeueLT Pro 45 Lt" panose="020B0403020202020204" pitchFamily="34" charset="0"/>
              </a:rPr>
              <a:t>Meet</a:t>
            </a:r>
            <a:r>
              <a:rPr lang="es-ES" dirty="0">
                <a:latin typeface="HelveticaNeueLT Pro 45 Lt" panose="020B0403020202020204" pitchFamily="34" charset="0"/>
              </a:rPr>
              <a:t> Alfred</a:t>
            </a: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ES" dirty="0">
                <a:latin typeface="HelveticaNeueLT Pro 45 Lt" panose="020B0403020202020204" pitchFamily="34" charset="0"/>
              </a:rPr>
              <a:t>Segmentación precisa de tomadores de decisiones que no tenemos en CRM y que nos interesan</a:t>
            </a: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Diseño de un flujo de interacción con estos usuarios en LK que resulte lo más humano y natural posible</a:t>
            </a: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es-ES" dirty="0">
              <a:latin typeface="HelveticaNeueLT Pro 45 Lt" panose="020B0403020202020204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s-ES" sz="1800" b="1" dirty="0" err="1">
                <a:solidFill>
                  <a:schemeClr val="tx1"/>
                </a:solidFill>
                <a:latin typeface="HelveticaNeueLT Pro 45 Lt" panose="020B0403020202020204" pitchFamily="34" charset="0"/>
              </a:rPr>
              <a:t>Like</a:t>
            </a:r>
            <a:r>
              <a:rPr lang="es-ES" sz="1800" b="1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 en un post + ver su perfil + invite </a:t>
            </a:r>
            <a:r>
              <a:rPr lang="es-ES" sz="1800" b="1" dirty="0" err="1">
                <a:solidFill>
                  <a:schemeClr val="tx1"/>
                </a:solidFill>
                <a:latin typeface="HelveticaNeueLT Pro 45 Lt" panose="020B0403020202020204" pitchFamily="34" charset="0"/>
              </a:rPr>
              <a:t>message</a:t>
            </a:r>
            <a:r>
              <a:rPr lang="es-ES" sz="1800" b="1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 + mensaje personalizado (</a:t>
            </a:r>
            <a:r>
              <a:rPr lang="es-ES" b="1" dirty="0">
                <a:latin typeface="HelveticaNeueLT Pro 45 Lt" panose="020B0403020202020204" pitchFamily="34" charset="0"/>
              </a:rPr>
              <a:t>masivo)</a:t>
            </a:r>
          </a:p>
          <a:p>
            <a:pPr>
              <a:spcBef>
                <a:spcPct val="20000"/>
              </a:spcBef>
            </a:pPr>
            <a:endParaRPr lang="es-ES" sz="1800" dirty="0">
              <a:solidFill>
                <a:schemeClr val="tx1"/>
              </a:solidFill>
              <a:latin typeface="HelveticaNeueLT Pro 45 Lt" panose="020B0403020202020204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ES" dirty="0">
                <a:latin typeface="HelveticaNeueLT Pro 45 Lt" panose="020B0403020202020204" pitchFamily="34" charset="0"/>
              </a:rPr>
              <a:t>Si hay respuesta del </a:t>
            </a:r>
            <a:r>
              <a:rPr lang="es-ES" dirty="0" err="1">
                <a:latin typeface="HelveticaNeueLT Pro 45 Lt" panose="020B0403020202020204" pitchFamily="34" charset="0"/>
              </a:rPr>
              <a:t>prospect</a:t>
            </a:r>
            <a:r>
              <a:rPr lang="es-ES" dirty="0">
                <a:latin typeface="HelveticaNeueLT Pro 45 Lt" panose="020B0403020202020204" pitchFamily="34" charset="0"/>
              </a:rPr>
              <a:t>, entra en acción el área sectorial desde sus perfiles personales en LinkedIn</a:t>
            </a:r>
          </a:p>
          <a:p>
            <a:pPr>
              <a:spcBef>
                <a:spcPct val="20000"/>
              </a:spcBef>
            </a:pPr>
            <a:endParaRPr lang="es-ES" sz="1800" dirty="0">
              <a:solidFill>
                <a:schemeClr val="tx1"/>
              </a:solidFill>
              <a:latin typeface="HelveticaNeueLT Pro 45 Lt" panose="020B0403020202020204" pitchFamily="34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C2A26DC9-66E0-EA2A-F6DE-A92612B3C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7457" y="536602"/>
            <a:ext cx="518751" cy="525194"/>
          </a:xfrm>
          <a:prstGeom prst="rect">
            <a:avLst/>
          </a:prstGeom>
        </p:spPr>
      </p:pic>
      <p:pic>
        <p:nvPicPr>
          <p:cNvPr id="21" name="Picture 2" descr="LinkedIn Sales Navigator. LA HERRAMIENTA para vender más">
            <a:extLst>
              <a:ext uri="{FF2B5EF4-FFF2-40B4-BE49-F238E27FC236}">
                <a16:creationId xmlns:a16="http://schemas.microsoft.com/office/drawing/2014/main" id="{4513D7E9-2DD1-9E18-6177-7FD3F720E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258" y="1423875"/>
            <a:ext cx="2190580" cy="115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eet Alfred Review: The Best LinkedIn Automation Tool in 2024">
            <a:extLst>
              <a:ext uri="{FF2B5EF4-FFF2-40B4-BE49-F238E27FC236}">
                <a16:creationId xmlns:a16="http://schemas.microsoft.com/office/drawing/2014/main" id="{E46D3256-11D7-3EEA-814C-1DE154A5D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217" y="1357578"/>
            <a:ext cx="1450522" cy="136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echa: a la derecha 2">
            <a:extLst>
              <a:ext uri="{FF2B5EF4-FFF2-40B4-BE49-F238E27FC236}">
                <a16:creationId xmlns:a16="http://schemas.microsoft.com/office/drawing/2014/main" id="{C02CA569-83D6-EA0B-9D05-12B6E51A6BB9}"/>
              </a:ext>
            </a:extLst>
          </p:cNvPr>
          <p:cNvSpPr/>
          <p:nvPr/>
        </p:nvSpPr>
        <p:spPr>
          <a:xfrm>
            <a:off x="7023838" y="1543908"/>
            <a:ext cx="631477" cy="855698"/>
          </a:xfrm>
          <a:prstGeom prst="rightArrow">
            <a:avLst>
              <a:gd name="adj1" fmla="val 22950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2984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A999073C-5A9B-47D7-9304-9BB8356F2E94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6896743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Quiénes somos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16333047-7E87-4997-B6BC-2941C24F68A1}"/>
              </a:ext>
            </a:extLst>
          </p:cNvPr>
          <p:cNvSpPr txBox="1">
            <a:spLocks/>
          </p:cNvSpPr>
          <p:nvPr/>
        </p:nvSpPr>
        <p:spPr>
          <a:xfrm>
            <a:off x="629462" y="1261664"/>
            <a:ext cx="6882324" cy="437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ES" sz="2000" b="0" baseline="0">
                <a:solidFill>
                  <a:schemeClr val="tx1">
                    <a:tint val="75000"/>
                  </a:schemeClr>
                </a:solidFill>
                <a:cs typeface="Arial" pitchFamily="34" charset="0"/>
              </a:defRPr>
            </a:lvl1pPr>
            <a:lvl2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2pPr>
            <a:lvl3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3pPr>
            <a:lvl4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4pPr>
            <a:lvl5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s-ES" dirty="0">
              <a:solidFill>
                <a:srgbClr val="333F48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05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E515B40-2F7E-2BD2-AB25-9BD964A32B48}"/>
              </a:ext>
            </a:extLst>
          </p:cNvPr>
          <p:cNvSpPr/>
          <p:nvPr/>
        </p:nvSpPr>
        <p:spPr>
          <a:xfrm>
            <a:off x="1548581" y="1136667"/>
            <a:ext cx="6268064" cy="484416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EAD54B5-B2DF-241D-4B8E-1379373D0DC7}"/>
              </a:ext>
            </a:extLst>
          </p:cNvPr>
          <p:cNvSpPr txBox="1"/>
          <p:nvPr/>
        </p:nvSpPr>
        <p:spPr>
          <a:xfrm>
            <a:off x="1710813" y="1053057"/>
            <a:ext cx="6105832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S" dirty="0">
              <a:latin typeface="HelveticaNeueLT Pro 45 Lt" panose="020B0403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>
                <a:solidFill>
                  <a:srgbClr val="FF0000"/>
                </a:solidFill>
                <a:latin typeface="HelveticaNeueLT Pro 45 Lt" panose="020B0403020202020204" pitchFamily="34" charset="0"/>
              </a:rPr>
              <a:t>email Marketing (segmentaciones)</a:t>
            </a:r>
          </a:p>
          <a:p>
            <a:endParaRPr lang="es-ES" dirty="0">
              <a:latin typeface="HelveticaNeueLT Pro 45 Lt" panose="020B0403020202020204" pitchFamily="34" charset="0"/>
            </a:endParaRPr>
          </a:p>
          <a:p>
            <a:r>
              <a:rPr lang="es-ES" dirty="0">
                <a:latin typeface="HelveticaNeueLT Pro 45 Lt" panose="020B0403020202020204" pitchFamily="34" charset="0"/>
              </a:rPr>
              <a:t>Begoña Echevarría</a:t>
            </a:r>
          </a:p>
          <a:p>
            <a:r>
              <a:rPr lang="es-ES" dirty="0">
                <a:latin typeface="HelveticaNeueLT Pro 45 Lt" panose="020B0403020202020204" pitchFamily="34" charset="0"/>
              </a:rPr>
              <a:t>Mónica González García</a:t>
            </a:r>
          </a:p>
          <a:p>
            <a:r>
              <a:rPr lang="es-ES" dirty="0">
                <a:latin typeface="HelveticaNeueLT Pro 45 Lt" panose="020B0403020202020204" pitchFamily="34" charset="0"/>
              </a:rPr>
              <a:t>Carmen Méndez</a:t>
            </a:r>
          </a:p>
          <a:p>
            <a:r>
              <a:rPr lang="es-ES" dirty="0">
                <a:latin typeface="HelveticaNeueLT Pro 45 Lt" panose="020B0403020202020204" pitchFamily="34" charset="0"/>
              </a:rPr>
              <a:t>Julieta Llungo</a:t>
            </a:r>
          </a:p>
          <a:p>
            <a:endParaRPr lang="es-ES" dirty="0">
              <a:latin typeface="HelveticaNeueLT Pro 45 Lt" panose="020B0403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>
                <a:solidFill>
                  <a:srgbClr val="FF0000"/>
                </a:solidFill>
                <a:latin typeface="HelveticaNeueLT Pro 45 Lt" panose="020B0403020202020204" pitchFamily="34" charset="0"/>
              </a:rPr>
              <a:t>email Marketing (mensajes </a:t>
            </a:r>
            <a:r>
              <a:rPr lang="es-ES" dirty="0" err="1">
                <a:solidFill>
                  <a:srgbClr val="FF0000"/>
                </a:solidFill>
                <a:latin typeface="HelveticaNeueLT Pro 45 Lt" panose="020B0403020202020204" pitchFamily="34" charset="0"/>
              </a:rPr>
              <a:t>mailing</a:t>
            </a:r>
            <a:r>
              <a:rPr lang="es-ES" dirty="0">
                <a:solidFill>
                  <a:srgbClr val="FF0000"/>
                </a:solidFill>
                <a:latin typeface="HelveticaNeueLT Pro 45 Lt" panose="020B0403020202020204" pitchFamily="34" charset="0"/>
              </a:rPr>
              <a:t> + </a:t>
            </a:r>
            <a:r>
              <a:rPr lang="es-ES" dirty="0" err="1">
                <a:solidFill>
                  <a:srgbClr val="FF0000"/>
                </a:solidFill>
                <a:latin typeface="HelveticaNeueLT Pro 45 Lt" panose="020B0403020202020204" pitchFamily="34" charset="0"/>
              </a:rPr>
              <a:t>landings</a:t>
            </a:r>
            <a:r>
              <a:rPr lang="es-ES" dirty="0">
                <a:solidFill>
                  <a:srgbClr val="FF0000"/>
                </a:solidFill>
                <a:latin typeface="HelveticaNeueLT Pro 45 Lt" panose="020B0403020202020204" pitchFamily="34" charset="0"/>
              </a:rPr>
              <a:t>)</a:t>
            </a:r>
          </a:p>
          <a:p>
            <a:endParaRPr lang="es-ES" dirty="0">
              <a:latin typeface="HelveticaNeueLT Pro 45 Lt" panose="020B0403020202020204" pitchFamily="34" charset="0"/>
            </a:endParaRPr>
          </a:p>
          <a:p>
            <a:r>
              <a:rPr lang="es-ES" dirty="0">
                <a:latin typeface="HelveticaNeueLT Pro 45 Lt" panose="020B0403020202020204" pitchFamily="34" charset="0"/>
              </a:rPr>
              <a:t>Mabel Manso</a:t>
            </a:r>
          </a:p>
          <a:p>
            <a:r>
              <a:rPr lang="es-ES" dirty="0">
                <a:latin typeface="HelveticaNeueLT Pro 45 Lt" panose="020B0403020202020204" pitchFamily="34" charset="0"/>
              </a:rPr>
              <a:t>Samy Ataoui</a:t>
            </a:r>
          </a:p>
          <a:p>
            <a:endParaRPr lang="es-ES" dirty="0">
              <a:latin typeface="HelveticaNeueLT Pro 45 Lt" panose="020B0403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>
                <a:solidFill>
                  <a:srgbClr val="FF0000"/>
                </a:solidFill>
                <a:latin typeface="HelveticaNeueLT Pro 45 Lt" panose="020B0403020202020204" pitchFamily="34" charset="0"/>
              </a:rPr>
              <a:t>campañas de pago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dirty="0">
              <a:solidFill>
                <a:srgbClr val="FF0000"/>
              </a:solidFill>
              <a:latin typeface="HelveticaNeueLT Pro 45 Lt" panose="020B0403020202020204" pitchFamily="34" charset="0"/>
            </a:endParaRPr>
          </a:p>
          <a:p>
            <a:r>
              <a:rPr lang="es-ES" dirty="0">
                <a:latin typeface="HelveticaNeueLT Pro 45 Lt" panose="020B0403020202020204" pitchFamily="34" charset="0"/>
              </a:rPr>
              <a:t>Ana Moreno</a:t>
            </a:r>
          </a:p>
          <a:p>
            <a:r>
              <a:rPr lang="es-ES" dirty="0">
                <a:latin typeface="HelveticaNeueLT Pro 45 Lt" panose="020B0403020202020204" pitchFamily="34" charset="0"/>
              </a:rPr>
              <a:t>Mónica González</a:t>
            </a:r>
          </a:p>
          <a:p>
            <a:endParaRPr lang="es-ES" dirty="0">
              <a:latin typeface="HelveticaNeueLT Pro 45 Lt" panose="020B0403020202020204" pitchFamily="34" charset="0"/>
            </a:endParaRPr>
          </a:p>
          <a:p>
            <a:endParaRPr lang="es-ES" dirty="0">
              <a:latin typeface="HelveticaNeueLT Pro 45 Lt" panose="020B0403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dirty="0">
              <a:latin typeface="HelveticaNeueLT Pro 45 Lt" panose="020B0403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324753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49616-2528-C3E9-D107-5621B48D9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845F8F57-39FF-41F9-997A-DFB7D43D54CD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9617850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Conector para analítica digital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A6EEA31-0765-9760-3922-B871B3829C28}"/>
              </a:ext>
            </a:extLst>
          </p:cNvPr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38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E771FC9-11E8-7247-1520-40550D3AF611}"/>
              </a:ext>
            </a:extLst>
          </p:cNvPr>
          <p:cNvSpPr/>
          <p:nvPr/>
        </p:nvSpPr>
        <p:spPr>
          <a:xfrm>
            <a:off x="539889" y="1543908"/>
            <a:ext cx="3957970" cy="7350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HelveticaNeueLT Pro 45 Lt" panose="020B0403020202020204" pitchFamily="34" charset="0"/>
              </a:rPr>
              <a:t>Unificar data de diferentes fuentes</a:t>
            </a:r>
          </a:p>
          <a:p>
            <a:pPr algn="ctr"/>
            <a:r>
              <a:rPr lang="es-ES" b="1" dirty="0">
                <a:solidFill>
                  <a:srgbClr val="C00000"/>
                </a:solidFill>
                <a:latin typeface="HelveticaNeueLT Pro 45 Lt" panose="020B0403020202020204" pitchFamily="34" charset="0"/>
              </a:rPr>
              <a:t>Cuadro de mandos</a:t>
            </a:r>
            <a:endParaRPr lang="es-ES" b="1" dirty="0">
              <a:solidFill>
                <a:srgbClr val="C00000"/>
              </a:solidFill>
            </a:endParaRP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DEAD1099-58E5-07D3-70B9-E75D2A9B7FCD}"/>
              </a:ext>
            </a:extLst>
          </p:cNvPr>
          <p:cNvSpPr/>
          <p:nvPr/>
        </p:nvSpPr>
        <p:spPr>
          <a:xfrm>
            <a:off x="778476" y="2686185"/>
            <a:ext cx="6771502" cy="29732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29E6625-F65B-6AB5-C866-B0ACA475D3FA}"/>
              </a:ext>
            </a:extLst>
          </p:cNvPr>
          <p:cNvSpPr txBox="1"/>
          <p:nvPr/>
        </p:nvSpPr>
        <p:spPr>
          <a:xfrm>
            <a:off x="2512541" y="4329094"/>
            <a:ext cx="2261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NeueLT Pro 45 Lt" panose="020B0403020202020204" pitchFamily="34" charset="0"/>
              </a:rPr>
              <a:t>META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CCBC522-2CCA-8459-7E03-1E0FAA3418D6}"/>
              </a:ext>
            </a:extLst>
          </p:cNvPr>
          <p:cNvSpPr txBox="1"/>
          <p:nvPr/>
        </p:nvSpPr>
        <p:spPr>
          <a:xfrm>
            <a:off x="1128585" y="3899281"/>
            <a:ext cx="2261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00B050"/>
                </a:solidFill>
                <a:latin typeface="HelveticaNeueLT Pro 45 Lt" panose="020B0403020202020204" pitchFamily="34" charset="0"/>
              </a:rPr>
              <a:t>Adobe </a:t>
            </a:r>
            <a:r>
              <a:rPr lang="es-ES" dirty="0" err="1">
                <a:solidFill>
                  <a:srgbClr val="00B050"/>
                </a:solidFill>
                <a:latin typeface="HelveticaNeueLT Pro 45 Lt" panose="020B0403020202020204" pitchFamily="34" charset="0"/>
              </a:rPr>
              <a:t>Campaign</a:t>
            </a:r>
            <a:endParaRPr lang="es-ES" dirty="0">
              <a:solidFill>
                <a:srgbClr val="00B050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4C44C7D-8B30-7DA7-4F09-EB55F143A64D}"/>
              </a:ext>
            </a:extLst>
          </p:cNvPr>
          <p:cNvSpPr txBox="1"/>
          <p:nvPr/>
        </p:nvSpPr>
        <p:spPr>
          <a:xfrm>
            <a:off x="3560806" y="3825621"/>
            <a:ext cx="2261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7030A0"/>
                </a:solidFill>
                <a:latin typeface="HelveticaNeueLT Pro 45 Lt" panose="020B0403020202020204" pitchFamily="34" charset="0"/>
              </a:rPr>
              <a:t>Ventana Global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AE82269-046A-A75E-3C99-E3600F70C46E}"/>
              </a:ext>
            </a:extLst>
          </p:cNvPr>
          <p:cNvSpPr txBox="1"/>
          <p:nvPr/>
        </p:nvSpPr>
        <p:spPr>
          <a:xfrm>
            <a:off x="2512541" y="3192425"/>
            <a:ext cx="2261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C00000"/>
                </a:solidFill>
                <a:latin typeface="HelveticaNeueLT Pro 45 Lt" panose="020B0403020202020204" pitchFamily="34" charset="0"/>
              </a:rPr>
              <a:t>Adobe </a:t>
            </a:r>
            <a:r>
              <a:rPr lang="es-ES" b="1" dirty="0" err="1">
                <a:solidFill>
                  <a:srgbClr val="C00000"/>
                </a:solidFill>
                <a:latin typeface="HelveticaNeueLT Pro 45 Lt" panose="020B0403020202020204" pitchFamily="34" charset="0"/>
              </a:rPr>
              <a:t>Analytics</a:t>
            </a:r>
            <a:endParaRPr lang="es-ES" b="1" dirty="0">
              <a:solidFill>
                <a:srgbClr val="C00000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CA833AA-3A6A-C96A-D55B-8D5B2A31DE6F}"/>
              </a:ext>
            </a:extLst>
          </p:cNvPr>
          <p:cNvSpPr txBox="1"/>
          <p:nvPr/>
        </p:nvSpPr>
        <p:spPr>
          <a:xfrm>
            <a:off x="1482811" y="4583206"/>
            <a:ext cx="124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0070C0"/>
                </a:solidFill>
                <a:latin typeface="HelveticaNeueLT Pro 45 Lt" panose="020B0403020202020204" pitchFamily="34" charset="0"/>
              </a:rPr>
              <a:t>SEO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ECB53F6-39DE-ABB8-83FF-D34B3575C18B}"/>
              </a:ext>
            </a:extLst>
          </p:cNvPr>
          <p:cNvSpPr txBox="1"/>
          <p:nvPr/>
        </p:nvSpPr>
        <p:spPr>
          <a:xfrm>
            <a:off x="5513601" y="3194554"/>
            <a:ext cx="799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dk1"/>
                </a:solidFill>
                <a:latin typeface="HelveticaNeueLT Pro 45 Lt" panose="020B0403020202020204" pitchFamily="34" charset="0"/>
              </a:rPr>
              <a:t>X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063FE26-3959-BCB4-BA8E-DF06DE419293}"/>
              </a:ext>
            </a:extLst>
          </p:cNvPr>
          <p:cNvSpPr txBox="1"/>
          <p:nvPr/>
        </p:nvSpPr>
        <p:spPr>
          <a:xfrm>
            <a:off x="5828788" y="4010287"/>
            <a:ext cx="1082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996600"/>
                </a:solidFill>
                <a:latin typeface="HelveticaNeueLT Pro 45 Lt" panose="020B0403020202020204" pitchFamily="34" charset="0"/>
              </a:rPr>
              <a:t>LinkedIn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EF3238A-0518-FB70-9EA3-4569D559582F}"/>
              </a:ext>
            </a:extLst>
          </p:cNvPr>
          <p:cNvSpPr txBox="1"/>
          <p:nvPr/>
        </p:nvSpPr>
        <p:spPr>
          <a:xfrm>
            <a:off x="3649362" y="4855722"/>
            <a:ext cx="2261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00B0F0"/>
                </a:solidFill>
                <a:latin typeface="HelveticaNeueLT Pro 45 Lt" panose="020B0403020202020204" pitchFamily="34" charset="0"/>
              </a:rPr>
              <a:t>Google </a:t>
            </a:r>
            <a:r>
              <a:rPr lang="es-ES" b="1" dirty="0" err="1">
                <a:solidFill>
                  <a:srgbClr val="00B0F0"/>
                </a:solidFill>
                <a:latin typeface="HelveticaNeueLT Pro 45 Lt" panose="020B0403020202020204" pitchFamily="34" charset="0"/>
              </a:rPr>
              <a:t>Ads</a:t>
            </a:r>
            <a:endParaRPr lang="es-ES" b="1" dirty="0">
              <a:solidFill>
                <a:srgbClr val="00B0F0"/>
              </a:solidFill>
              <a:latin typeface="HelveticaNeueLT Pro 45 Lt" panose="020B0403020202020204" pitchFamily="34" charset="0"/>
            </a:endParaRPr>
          </a:p>
        </p:txBody>
      </p:sp>
      <p:pic>
        <p:nvPicPr>
          <p:cNvPr id="2050" name="Picture 2" descr="Supermetrics | StartupHub.ai">
            <a:extLst>
              <a:ext uri="{FF2B5EF4-FFF2-40B4-BE49-F238E27FC236}">
                <a16:creationId xmlns:a16="http://schemas.microsoft.com/office/drawing/2014/main" id="{8BF523B8-F6F8-6634-D621-5859C7571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66229"/>
            <a:ext cx="1020650" cy="102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indsor.ai HubSpot Integration | Connect Them Today">
            <a:extLst>
              <a:ext uri="{FF2B5EF4-FFF2-40B4-BE49-F238E27FC236}">
                <a16:creationId xmlns:a16="http://schemas.microsoft.com/office/drawing/2014/main" id="{A491C8EC-4629-2E04-B7C8-779133F4C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978" y="1266229"/>
            <a:ext cx="1020650" cy="102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9891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B02D9-CDC2-1768-210D-26BF5CF2E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F725E30E-50D9-19B5-8DC3-41465B536378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9617850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Conector para analítica digital - </a:t>
            </a:r>
            <a:r>
              <a:rPr lang="es-ES" dirty="0" err="1">
                <a:solidFill>
                  <a:srgbClr val="DA291C"/>
                </a:solidFill>
                <a:latin typeface="HelveticaNeueLT Std" panose="020B0604020202020204" pitchFamily="34" charset="0"/>
              </a:rPr>
              <a:t>dashboard</a:t>
            </a:r>
            <a:endParaRPr lang="es-ES" dirty="0">
              <a:solidFill>
                <a:srgbClr val="DA291C"/>
              </a:solidFill>
              <a:latin typeface="HelveticaNeueLT Std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47FC681-6C2C-7EA2-A03C-422B91904419}"/>
              </a:ext>
            </a:extLst>
          </p:cNvPr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38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472A9C4-6CF1-EE7E-A47D-C144CBF07118}"/>
              </a:ext>
            </a:extLst>
          </p:cNvPr>
          <p:cNvSpPr/>
          <p:nvPr/>
        </p:nvSpPr>
        <p:spPr>
          <a:xfrm>
            <a:off x="539889" y="1543908"/>
            <a:ext cx="3957970" cy="7350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HelveticaNeueLT Pro 45 Lt" panose="020B0403020202020204" pitchFamily="34" charset="0"/>
              </a:rPr>
              <a:t>Unificar data de diferentes fuentes</a:t>
            </a:r>
          </a:p>
          <a:p>
            <a:pPr algn="ctr"/>
            <a:r>
              <a:rPr lang="es-ES" b="1" dirty="0">
                <a:solidFill>
                  <a:srgbClr val="C00000"/>
                </a:solidFill>
                <a:latin typeface="HelveticaNeueLT Pro 45 Lt" panose="020B0403020202020204" pitchFamily="34" charset="0"/>
              </a:rPr>
              <a:t>Cuadro de mandos</a:t>
            </a:r>
            <a:endParaRPr lang="es-ES" b="1" dirty="0">
              <a:solidFill>
                <a:srgbClr val="C00000"/>
              </a:solidFill>
            </a:endParaRPr>
          </a:p>
        </p:txBody>
      </p:sp>
      <p:pic>
        <p:nvPicPr>
          <p:cNvPr id="3" name="Imagen 2">
            <a:hlinkClick r:id="rId2"/>
            <a:extLst>
              <a:ext uri="{FF2B5EF4-FFF2-40B4-BE49-F238E27FC236}">
                <a16:creationId xmlns:a16="http://schemas.microsoft.com/office/drawing/2014/main" id="{C5AF8BC8-4312-1822-AF3F-12B9C7BA8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843" y="2405755"/>
            <a:ext cx="7593107" cy="374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007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A999073C-5A9B-47D7-9304-9BB8356F2E94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9617850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Gestión de redes sociales corporativas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0</a:t>
            </a:r>
            <a:fld id="{484EB23D-4D9F-4EFC-AAD1-C4655EF9EBAD}" type="slidenum">
              <a:rPr lang="es-ES" sz="1400" smtClean="0">
                <a:solidFill>
                  <a:schemeClr val="bg1"/>
                </a:solidFill>
                <a:latin typeface="HelveticaNeueLT Pro 45 Lt" panose="020B0403020202020204" pitchFamily="34" charset="0"/>
              </a:rPr>
              <a:t>62</a:t>
            </a:fld>
            <a:endParaRPr lang="es-ES" sz="1400" dirty="0">
              <a:solidFill>
                <a:schemeClr val="bg1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ABB01420-5373-EDEF-3CE8-C6BF2911F35C}"/>
              </a:ext>
            </a:extLst>
          </p:cNvPr>
          <p:cNvSpPr/>
          <p:nvPr/>
        </p:nvSpPr>
        <p:spPr>
          <a:xfrm>
            <a:off x="611999" y="3061069"/>
            <a:ext cx="2269424" cy="652718"/>
          </a:xfrm>
          <a:prstGeom prst="rect">
            <a:avLst/>
          </a:prstGeom>
          <a:solidFill>
            <a:srgbClr val="FFCD0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900"/>
              </a:lnSpc>
              <a:tabLst>
                <a:tab pos="1169988" algn="l"/>
              </a:tabLst>
            </a:pPr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88D3BCE-41D7-A793-F8D7-387E38B8D9CC}"/>
              </a:ext>
            </a:extLst>
          </p:cNvPr>
          <p:cNvSpPr txBox="1"/>
          <p:nvPr/>
        </p:nvSpPr>
        <p:spPr>
          <a:xfrm>
            <a:off x="545352" y="3151117"/>
            <a:ext cx="2269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b="0">
                <a:solidFill>
                  <a:srgbClr val="FDFDFD"/>
                </a:solidFill>
                <a:latin typeface="HelveticaNeueLT Pro 45 Lt" panose="020B0403020202020204" pitchFamily="34" charset="0"/>
              </a:defRPr>
            </a:lvl1pPr>
          </a:lstStyle>
          <a:p>
            <a:pPr algn="ctr"/>
            <a:r>
              <a:rPr lang="es-ES"/>
              <a:t>Actualidad</a:t>
            </a:r>
          </a:p>
        </p:txBody>
      </p:sp>
      <p:sp>
        <p:nvSpPr>
          <p:cNvPr id="5" name="Marcador de texto 9">
            <a:extLst>
              <a:ext uri="{FF2B5EF4-FFF2-40B4-BE49-F238E27FC236}">
                <a16:creationId xmlns:a16="http://schemas.microsoft.com/office/drawing/2014/main" id="{055D4609-0DE0-0A8D-8F9D-B9BAF793A731}"/>
              </a:ext>
            </a:extLst>
          </p:cNvPr>
          <p:cNvSpPr txBox="1">
            <a:spLocks/>
          </p:cNvSpPr>
          <p:nvPr/>
        </p:nvSpPr>
        <p:spPr>
          <a:xfrm>
            <a:off x="3129822" y="1815332"/>
            <a:ext cx="6966677" cy="95147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ES" sz="1400" kern="1200" dirty="0" smtClean="0">
                <a:solidFill>
                  <a:schemeClr val="tx1"/>
                </a:solidFill>
                <a:latin typeface="HelveticaNeueLT Std Lt" pitchFamily="34" charset="0"/>
                <a:ea typeface="+mn-ea"/>
                <a:cs typeface="Arial" pitchFamily="34" charset="0"/>
              </a:defRPr>
            </a:lvl1pPr>
            <a:lvl2pPr marL="628650" marR="0" indent="-1714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 sz="1200" b="1" kern="1200">
                <a:solidFill>
                  <a:srgbClr val="D52B1E"/>
                </a:solidFill>
                <a:latin typeface="HelveticaNeueLT Std Lt" pitchFamily="34" charset="0"/>
                <a:ea typeface="+mn-ea"/>
                <a:cs typeface="+mn-cs"/>
              </a:defRPr>
            </a:lvl2pPr>
            <a:lvl3pPr marL="1076325" marR="0" indent="-1619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 sz="1100" kern="1200">
                <a:solidFill>
                  <a:schemeClr val="tx1"/>
                </a:solidFill>
                <a:latin typeface="HelveticaNeueLT Std Lt" pitchFamily="34" charset="0"/>
                <a:ea typeface="+mn-ea"/>
                <a:cs typeface="+mn-c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b="1" kern="1200">
                <a:solidFill>
                  <a:schemeClr val="accent1"/>
                </a:solidFill>
                <a:latin typeface="HelveticaNeueLT Std Lt" pitchFamily="34" charset="0"/>
                <a:ea typeface="+mn-ea"/>
                <a:cs typeface="+mn-c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b="1" kern="1200">
                <a:solidFill>
                  <a:schemeClr val="accent3"/>
                </a:solidFill>
                <a:latin typeface="HelveticaNeueLT Std L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dirty="0">
                <a:solidFill>
                  <a:srgbClr val="333F48"/>
                </a:solidFill>
              </a:rPr>
              <a:t>Cubrimos todas tus necesidades. Te contamos por qué y cómo (</a:t>
            </a:r>
            <a:r>
              <a:rPr lang="es-ES" sz="1600" dirty="0" err="1">
                <a:solidFill>
                  <a:srgbClr val="333F48"/>
                </a:solidFill>
              </a:rPr>
              <a:t>networking</a:t>
            </a:r>
            <a:r>
              <a:rPr lang="es-ES" sz="1600" dirty="0">
                <a:solidFill>
                  <a:srgbClr val="333F48"/>
                </a:solidFill>
              </a:rPr>
              <a:t>, talento, consultoría, promoción, información, ayudas y financiación, servicios a medida). Contenidos de agenda y convocatorias.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13762C1-C8A4-EC7B-5C3C-8C769DE3FDB5}"/>
              </a:ext>
            </a:extLst>
          </p:cNvPr>
          <p:cNvSpPr txBox="1"/>
          <p:nvPr/>
        </p:nvSpPr>
        <p:spPr>
          <a:xfrm>
            <a:off x="611998" y="4083472"/>
            <a:ext cx="22694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b="0">
                <a:solidFill>
                  <a:srgbClr val="FDFDFD"/>
                </a:solidFill>
                <a:latin typeface="HelveticaNeueLT Pro 45 Lt" panose="020B0403020202020204" pitchFamily="34" charset="0"/>
              </a:defRPr>
            </a:lvl1pPr>
          </a:lstStyle>
          <a:p>
            <a:pPr algn="ctr"/>
            <a:r>
              <a:rPr lang="es-ES" dirty="0"/>
              <a:t>Empresas que inspiran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1C2E2D3-85E9-E69B-1381-D1A532224659}"/>
              </a:ext>
            </a:extLst>
          </p:cNvPr>
          <p:cNvSpPr txBox="1"/>
          <p:nvPr/>
        </p:nvSpPr>
        <p:spPr>
          <a:xfrm>
            <a:off x="611998" y="1967904"/>
            <a:ext cx="2269420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s-ES"/>
            </a:defPPr>
            <a:lvl1pPr>
              <a:defRPr b="0">
                <a:solidFill>
                  <a:srgbClr val="FDFDFD"/>
                </a:solidFill>
                <a:latin typeface="HelveticaNeueLT Pro 45 Lt" panose="020B0403020202020204" pitchFamily="34" charset="0"/>
              </a:defRPr>
            </a:lvl1pPr>
          </a:lstStyle>
          <a:p>
            <a:pPr algn="ctr"/>
            <a:r>
              <a:rPr lang="es-ES" dirty="0"/>
              <a:t>ICEX, tu mejor aliado para crecer</a:t>
            </a: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004246BD-1784-B018-D4D0-292295FFAACC}"/>
              </a:ext>
            </a:extLst>
          </p:cNvPr>
          <p:cNvSpPr txBox="1">
            <a:spLocks/>
          </p:cNvSpPr>
          <p:nvPr/>
        </p:nvSpPr>
        <p:spPr>
          <a:xfrm>
            <a:off x="3087287" y="4136909"/>
            <a:ext cx="6757126" cy="5369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ES" sz="1400" kern="1200" dirty="0" smtClean="0">
                <a:solidFill>
                  <a:schemeClr val="tx1"/>
                </a:solidFill>
                <a:latin typeface="HelveticaNeueLT Std Lt" pitchFamily="34" charset="0"/>
                <a:ea typeface="+mn-ea"/>
                <a:cs typeface="Arial" pitchFamily="34" charset="0"/>
              </a:defRPr>
            </a:lvl1pPr>
            <a:lvl2pPr marL="628650" marR="0" indent="-1714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 sz="1200" b="1" kern="1200">
                <a:solidFill>
                  <a:srgbClr val="D52B1E"/>
                </a:solidFill>
                <a:latin typeface="HelveticaNeueLT Std Lt" pitchFamily="34" charset="0"/>
                <a:ea typeface="+mn-ea"/>
                <a:cs typeface="+mn-cs"/>
              </a:defRPr>
            </a:lvl2pPr>
            <a:lvl3pPr marL="1076325" marR="0" indent="-1619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 sz="1100" kern="1200">
                <a:solidFill>
                  <a:schemeClr val="tx1"/>
                </a:solidFill>
                <a:latin typeface="HelveticaNeueLT Std Lt" pitchFamily="34" charset="0"/>
                <a:ea typeface="+mn-ea"/>
                <a:cs typeface="+mn-c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b="1" kern="1200">
                <a:solidFill>
                  <a:schemeClr val="accent1"/>
                </a:solidFill>
                <a:latin typeface="HelveticaNeueLT Std Lt" pitchFamily="34" charset="0"/>
                <a:ea typeface="+mn-ea"/>
                <a:cs typeface="+mn-c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b="1" kern="1200">
                <a:solidFill>
                  <a:schemeClr val="accent3"/>
                </a:solidFill>
                <a:latin typeface="HelveticaNeueLT Std L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dirty="0">
                <a:solidFill>
                  <a:srgbClr val="333F48"/>
                </a:solidFill>
              </a:rPr>
              <a:t>Casos de éxito e hitos de las empresas españolas en el exterior.</a:t>
            </a:r>
          </a:p>
        </p:txBody>
      </p:sp>
      <p:sp>
        <p:nvSpPr>
          <p:cNvPr id="11" name="Marcador de texto 9">
            <a:extLst>
              <a:ext uri="{FF2B5EF4-FFF2-40B4-BE49-F238E27FC236}">
                <a16:creationId xmlns:a16="http://schemas.microsoft.com/office/drawing/2014/main" id="{3AC4C309-67A0-E9FA-8CF3-DF2A496C1B16}"/>
              </a:ext>
            </a:extLst>
          </p:cNvPr>
          <p:cNvSpPr txBox="1">
            <a:spLocks/>
          </p:cNvSpPr>
          <p:nvPr/>
        </p:nvSpPr>
        <p:spPr>
          <a:xfrm>
            <a:off x="3129823" y="5314966"/>
            <a:ext cx="6966676" cy="36933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ES" sz="1400" kern="1200" dirty="0" smtClean="0">
                <a:solidFill>
                  <a:schemeClr val="tx1"/>
                </a:solidFill>
                <a:latin typeface="HelveticaNeueLT Std Lt" pitchFamily="34" charset="0"/>
                <a:ea typeface="+mn-ea"/>
                <a:cs typeface="Arial" pitchFamily="34" charset="0"/>
              </a:defRPr>
            </a:lvl1pPr>
            <a:lvl2pPr marL="628650" marR="0" indent="-1714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 sz="1200" b="1" kern="1200">
                <a:solidFill>
                  <a:srgbClr val="D52B1E"/>
                </a:solidFill>
                <a:latin typeface="HelveticaNeueLT Std Lt" pitchFamily="34" charset="0"/>
                <a:ea typeface="+mn-ea"/>
                <a:cs typeface="+mn-cs"/>
              </a:defRPr>
            </a:lvl2pPr>
            <a:lvl3pPr marL="1076325" marR="0" indent="-1619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 sz="1100" kern="1200">
                <a:solidFill>
                  <a:schemeClr val="tx1"/>
                </a:solidFill>
                <a:latin typeface="HelveticaNeueLT Std Lt" pitchFamily="34" charset="0"/>
                <a:ea typeface="+mn-ea"/>
                <a:cs typeface="+mn-c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b="1" kern="1200">
                <a:solidFill>
                  <a:schemeClr val="accent1"/>
                </a:solidFill>
                <a:latin typeface="HelveticaNeueLT Std Lt" pitchFamily="34" charset="0"/>
                <a:ea typeface="+mn-ea"/>
                <a:cs typeface="+mn-c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b="1" kern="1200">
                <a:solidFill>
                  <a:schemeClr val="accent3"/>
                </a:solidFill>
                <a:latin typeface="HelveticaNeueLT Std L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dirty="0">
                <a:solidFill>
                  <a:srgbClr val="333F48"/>
                </a:solidFill>
              </a:rPr>
              <a:t>Los datos esconden oportunidades. Te los mostramos (tendencias de consumo, de mercado, </a:t>
            </a:r>
            <a:r>
              <a:rPr lang="es-ES" sz="1600" dirty="0" err="1">
                <a:solidFill>
                  <a:srgbClr val="333F48"/>
                </a:solidFill>
              </a:rPr>
              <a:t>etc</a:t>
            </a:r>
            <a:r>
              <a:rPr lang="es-ES" sz="1600" dirty="0">
                <a:solidFill>
                  <a:srgbClr val="333F48"/>
                </a:solidFill>
              </a:rPr>
              <a:t>).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6AB7D45-25EE-9338-DA61-1630FAC2583A}"/>
              </a:ext>
            </a:extLst>
          </p:cNvPr>
          <p:cNvSpPr/>
          <p:nvPr/>
        </p:nvSpPr>
        <p:spPr>
          <a:xfrm>
            <a:off x="611998" y="5185236"/>
            <a:ext cx="2269422" cy="720000"/>
          </a:xfrm>
          <a:prstGeom prst="rect">
            <a:avLst/>
          </a:prstGeom>
          <a:solidFill>
            <a:srgbClr val="009BB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900"/>
              </a:lnSpc>
              <a:tabLst>
                <a:tab pos="1169988" algn="l"/>
              </a:tabLst>
            </a:pPr>
            <a:endParaRPr lang="es-ES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0D65EFC-E12A-5887-0101-8C0F8BAB4F00}"/>
              </a:ext>
            </a:extLst>
          </p:cNvPr>
          <p:cNvSpPr txBox="1"/>
          <p:nvPr/>
        </p:nvSpPr>
        <p:spPr>
          <a:xfrm>
            <a:off x="611998" y="5314966"/>
            <a:ext cx="22694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b="0">
                <a:solidFill>
                  <a:srgbClr val="FDFDFD"/>
                </a:solidFill>
                <a:latin typeface="HelveticaNeueLT Pro 45 Lt" panose="020B0403020202020204" pitchFamily="34" charset="0"/>
              </a:defRPr>
            </a:lvl1pPr>
          </a:lstStyle>
          <a:p>
            <a:pPr algn="ctr"/>
            <a:r>
              <a:rPr lang="es-ES" dirty="0"/>
              <a:t>Datos que impulsan</a:t>
            </a:r>
          </a:p>
        </p:txBody>
      </p:sp>
      <p:sp>
        <p:nvSpPr>
          <p:cNvPr id="14" name="Marcador de texto 9">
            <a:extLst>
              <a:ext uri="{FF2B5EF4-FFF2-40B4-BE49-F238E27FC236}">
                <a16:creationId xmlns:a16="http://schemas.microsoft.com/office/drawing/2014/main" id="{7A0BFEB1-E8C1-0794-BB13-7F8A5229736F}"/>
              </a:ext>
            </a:extLst>
          </p:cNvPr>
          <p:cNvSpPr txBox="1">
            <a:spLocks/>
          </p:cNvSpPr>
          <p:nvPr/>
        </p:nvSpPr>
        <p:spPr>
          <a:xfrm>
            <a:off x="3129822" y="3017778"/>
            <a:ext cx="6757127" cy="54238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ES" sz="1400" kern="1200" dirty="0" smtClean="0">
                <a:solidFill>
                  <a:schemeClr val="tx1"/>
                </a:solidFill>
                <a:latin typeface="HelveticaNeueLT Std Lt" pitchFamily="34" charset="0"/>
                <a:ea typeface="+mn-ea"/>
                <a:cs typeface="Arial" pitchFamily="34" charset="0"/>
              </a:defRPr>
            </a:lvl1pPr>
            <a:lvl2pPr marL="628650" marR="0" indent="-1714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 sz="1200" b="1" kern="1200">
                <a:solidFill>
                  <a:srgbClr val="D52B1E"/>
                </a:solidFill>
                <a:latin typeface="HelveticaNeueLT Std Lt" pitchFamily="34" charset="0"/>
                <a:ea typeface="+mn-ea"/>
                <a:cs typeface="+mn-cs"/>
              </a:defRPr>
            </a:lvl2pPr>
            <a:lvl3pPr marL="1076325" marR="0" indent="-1619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 sz="1100" kern="1200">
                <a:solidFill>
                  <a:schemeClr val="tx1"/>
                </a:solidFill>
                <a:latin typeface="HelveticaNeueLT Std Lt" pitchFamily="34" charset="0"/>
                <a:ea typeface="+mn-ea"/>
                <a:cs typeface="+mn-c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b="1" kern="1200">
                <a:solidFill>
                  <a:schemeClr val="accent1"/>
                </a:solidFill>
                <a:latin typeface="HelveticaNeueLT Std Lt" pitchFamily="34" charset="0"/>
                <a:ea typeface="+mn-ea"/>
                <a:cs typeface="+mn-c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b="1" kern="1200">
                <a:solidFill>
                  <a:schemeClr val="accent3"/>
                </a:solidFill>
                <a:latin typeface="HelveticaNeueLT Std L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dirty="0">
                <a:solidFill>
                  <a:srgbClr val="333F48"/>
                </a:solidFill>
              </a:rPr>
              <a:t>FAQ (preguntas más frecuentes a ventana global y sus respuestas), cobertura de eventos propios, lanzamiento de productos / colaboraciones con terceros.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4748257-E8A9-9924-8A82-5C7B760FAC4A}"/>
              </a:ext>
            </a:extLst>
          </p:cNvPr>
          <p:cNvSpPr txBox="1"/>
          <p:nvPr/>
        </p:nvSpPr>
        <p:spPr>
          <a:xfrm>
            <a:off x="916798" y="2272704"/>
            <a:ext cx="2269420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s-ES"/>
            </a:defPPr>
            <a:lvl1pPr>
              <a:defRPr b="0">
                <a:solidFill>
                  <a:srgbClr val="FDFDFD"/>
                </a:solidFill>
                <a:latin typeface="HelveticaNeueLT Pro 45 Lt" panose="020B0403020202020204" pitchFamily="34" charset="0"/>
              </a:defRPr>
            </a:lvl1pPr>
          </a:lstStyle>
          <a:p>
            <a:pPr algn="ctr"/>
            <a:r>
              <a:rPr lang="es-ES" dirty="0"/>
              <a:t>ICEX, tu mejor aliado para crecer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707A68F0-EBFA-FFCF-08C6-241A5D726022}"/>
              </a:ext>
            </a:extLst>
          </p:cNvPr>
          <p:cNvSpPr/>
          <p:nvPr/>
        </p:nvSpPr>
        <p:spPr>
          <a:xfrm>
            <a:off x="612000" y="4129077"/>
            <a:ext cx="2269422" cy="646331"/>
          </a:xfrm>
          <a:prstGeom prst="rect">
            <a:avLst/>
          </a:prstGeom>
          <a:solidFill>
            <a:srgbClr val="333F48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900"/>
              </a:lnSpc>
              <a:tabLst>
                <a:tab pos="1169988" algn="l"/>
              </a:tabLst>
            </a:pPr>
            <a:endParaRPr lang="es-ES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A8F3078-6DE2-09EE-6441-A1DC3A869DA8}"/>
              </a:ext>
            </a:extLst>
          </p:cNvPr>
          <p:cNvSpPr txBox="1"/>
          <p:nvPr/>
        </p:nvSpPr>
        <p:spPr>
          <a:xfrm>
            <a:off x="683362" y="4106274"/>
            <a:ext cx="19934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b="0">
                <a:solidFill>
                  <a:srgbClr val="FDFDFD"/>
                </a:solidFill>
                <a:latin typeface="HelveticaNeueLT Pro 45 Lt" panose="020B0403020202020204" pitchFamily="34" charset="0"/>
              </a:defRPr>
            </a:lvl1pPr>
          </a:lstStyle>
          <a:p>
            <a:pPr algn="ctr"/>
            <a:r>
              <a:rPr lang="es-ES" dirty="0"/>
              <a:t>Empresas que inspiran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41CDE005-B281-0E86-F91B-0225516386F3}"/>
              </a:ext>
            </a:extLst>
          </p:cNvPr>
          <p:cNvSpPr/>
          <p:nvPr/>
        </p:nvSpPr>
        <p:spPr>
          <a:xfrm>
            <a:off x="612000" y="1999448"/>
            <a:ext cx="2269424" cy="646331"/>
          </a:xfrm>
          <a:prstGeom prst="rect">
            <a:avLst/>
          </a:prstGeom>
          <a:solidFill>
            <a:srgbClr val="DA291C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900"/>
              </a:lnSpc>
              <a:tabLst>
                <a:tab pos="1169988" algn="l"/>
              </a:tabLst>
            </a:pPr>
            <a:endParaRPr lang="es-ES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3F6FBD7-501F-968D-0CE8-C2A7076874A2}"/>
              </a:ext>
            </a:extLst>
          </p:cNvPr>
          <p:cNvSpPr txBox="1"/>
          <p:nvPr/>
        </p:nvSpPr>
        <p:spPr>
          <a:xfrm>
            <a:off x="611998" y="2028736"/>
            <a:ext cx="2035668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s-ES"/>
            </a:defPPr>
            <a:lvl1pPr>
              <a:defRPr b="0">
                <a:solidFill>
                  <a:srgbClr val="FDFDFD"/>
                </a:solidFill>
                <a:latin typeface="HelveticaNeueLT Pro 45 Lt" panose="020B0403020202020204" pitchFamily="34" charset="0"/>
              </a:defRPr>
            </a:lvl1pPr>
          </a:lstStyle>
          <a:p>
            <a:pPr algn="ctr"/>
            <a:r>
              <a:rPr lang="es-ES" dirty="0"/>
              <a:t>ICEX, tu mejor aliado para crecer</a:t>
            </a:r>
          </a:p>
        </p:txBody>
      </p:sp>
    </p:spTree>
    <p:extLst>
      <p:ext uri="{BB962C8B-B14F-4D97-AF65-F5344CB8AC3E}">
        <p14:creationId xmlns:p14="http://schemas.microsoft.com/office/powerpoint/2010/main" val="28507320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A999073C-5A9B-47D7-9304-9BB8356F2E94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9617850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Para despedirnos… empresas muy agradecidas </a:t>
            </a:r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  <a:sym typeface="Wingdings" panose="05000000000000000000" pitchFamily="2" charset="2"/>
              </a:rPr>
              <a:t></a:t>
            </a:r>
            <a:endParaRPr lang="es-ES" dirty="0">
              <a:solidFill>
                <a:srgbClr val="DA291C"/>
              </a:solidFill>
              <a:latin typeface="HelveticaNeueLT Std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39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1C2E2D3-85E9-E69B-1381-D1A532224659}"/>
              </a:ext>
            </a:extLst>
          </p:cNvPr>
          <p:cNvSpPr txBox="1"/>
          <p:nvPr/>
        </p:nvSpPr>
        <p:spPr>
          <a:xfrm>
            <a:off x="611998" y="1967904"/>
            <a:ext cx="2269420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s-ES"/>
            </a:defPPr>
            <a:lvl1pPr>
              <a:defRPr b="0">
                <a:solidFill>
                  <a:srgbClr val="FDFDFD"/>
                </a:solidFill>
                <a:latin typeface="HelveticaNeueLT Pro 45 Lt" panose="020B0403020202020204" pitchFamily="34" charset="0"/>
              </a:defRPr>
            </a:lvl1pPr>
          </a:lstStyle>
          <a:p>
            <a:pPr algn="ctr"/>
            <a:r>
              <a:rPr lang="es-ES" dirty="0"/>
              <a:t>ICEX, tu mejor aliado para crecer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0D65EFC-E12A-5887-0101-8C0F8BAB4F00}"/>
              </a:ext>
            </a:extLst>
          </p:cNvPr>
          <p:cNvSpPr txBox="1"/>
          <p:nvPr/>
        </p:nvSpPr>
        <p:spPr>
          <a:xfrm>
            <a:off x="611998" y="5314966"/>
            <a:ext cx="22694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b="0">
                <a:solidFill>
                  <a:srgbClr val="FDFDFD"/>
                </a:solidFill>
                <a:latin typeface="HelveticaNeueLT Pro 45 Lt" panose="020B0403020202020204" pitchFamily="34" charset="0"/>
              </a:defRPr>
            </a:lvl1pPr>
          </a:lstStyle>
          <a:p>
            <a:pPr algn="ctr"/>
            <a:r>
              <a:rPr lang="es-ES" dirty="0"/>
              <a:t>Datos que impulsan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3F6FBD7-501F-968D-0CE8-C2A7076874A2}"/>
              </a:ext>
            </a:extLst>
          </p:cNvPr>
          <p:cNvSpPr txBox="1"/>
          <p:nvPr/>
        </p:nvSpPr>
        <p:spPr>
          <a:xfrm>
            <a:off x="611998" y="2028736"/>
            <a:ext cx="2035668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s-ES"/>
            </a:defPPr>
            <a:lvl1pPr>
              <a:defRPr b="0">
                <a:solidFill>
                  <a:srgbClr val="FDFDFD"/>
                </a:solidFill>
                <a:latin typeface="HelveticaNeueLT Pro 45 Lt" panose="020B0403020202020204" pitchFamily="34" charset="0"/>
              </a:defRPr>
            </a:lvl1pPr>
          </a:lstStyle>
          <a:p>
            <a:pPr algn="ctr"/>
            <a:r>
              <a:rPr lang="es-ES" dirty="0"/>
              <a:t>ICEX, tu mejor aliado para crecer</a:t>
            </a:r>
          </a:p>
        </p:txBody>
      </p:sp>
      <p:pic>
        <p:nvPicPr>
          <p:cNvPr id="12" name="Imagen 11">
            <a:hlinkClick r:id="rId2"/>
            <a:extLst>
              <a:ext uri="{FF2B5EF4-FFF2-40B4-BE49-F238E27FC236}">
                <a16:creationId xmlns:a16="http://schemas.microsoft.com/office/drawing/2014/main" id="{3D34B30C-8DA4-1DED-C366-EED1999CB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660" y="1585273"/>
            <a:ext cx="2402165" cy="4116359"/>
          </a:xfrm>
          <a:prstGeom prst="rect">
            <a:avLst/>
          </a:prstGeom>
        </p:spPr>
      </p:pic>
      <p:pic>
        <p:nvPicPr>
          <p:cNvPr id="16" name="Imagen 15">
            <a:hlinkClick r:id="rId4"/>
            <a:extLst>
              <a:ext uri="{FF2B5EF4-FFF2-40B4-BE49-F238E27FC236}">
                <a16:creationId xmlns:a16="http://schemas.microsoft.com/office/drawing/2014/main" id="{15DAC668-59ED-B580-B749-2E17A6C4C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1992" y="1650984"/>
            <a:ext cx="6878010" cy="392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6980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32E37-59F5-AF62-34F6-9FBBA96B3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012C3A94-1D8C-17C3-7E57-BEDC7C688BBB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9617850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…y un guiño al 50º aniversario de las Becas ICEX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E7DDCEB-646B-9AC2-CA10-5A8AC77CB3EF}"/>
              </a:ext>
            </a:extLst>
          </p:cNvPr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40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1F0ABC9-AD1C-01BB-92FD-B32306325A0E}"/>
              </a:ext>
            </a:extLst>
          </p:cNvPr>
          <p:cNvSpPr txBox="1"/>
          <p:nvPr/>
        </p:nvSpPr>
        <p:spPr>
          <a:xfrm>
            <a:off x="611998" y="1967904"/>
            <a:ext cx="2269420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s-ES"/>
            </a:defPPr>
            <a:lvl1pPr>
              <a:defRPr b="0">
                <a:solidFill>
                  <a:srgbClr val="FDFDFD"/>
                </a:solidFill>
                <a:latin typeface="HelveticaNeueLT Pro 45 Lt" panose="020B0403020202020204" pitchFamily="34" charset="0"/>
              </a:defRPr>
            </a:lvl1pPr>
          </a:lstStyle>
          <a:p>
            <a:pPr algn="ctr"/>
            <a:r>
              <a:rPr lang="es-ES" dirty="0"/>
              <a:t>ICEX, tu mejor aliado para crecer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A9683CB-FE3C-E2CA-7DF8-73D9D450CB45}"/>
              </a:ext>
            </a:extLst>
          </p:cNvPr>
          <p:cNvSpPr txBox="1"/>
          <p:nvPr/>
        </p:nvSpPr>
        <p:spPr>
          <a:xfrm>
            <a:off x="611998" y="5314966"/>
            <a:ext cx="22694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b="0">
                <a:solidFill>
                  <a:srgbClr val="FDFDFD"/>
                </a:solidFill>
                <a:latin typeface="HelveticaNeueLT Pro 45 Lt" panose="020B0403020202020204" pitchFamily="34" charset="0"/>
              </a:defRPr>
            </a:lvl1pPr>
          </a:lstStyle>
          <a:p>
            <a:pPr algn="ctr"/>
            <a:r>
              <a:rPr lang="es-ES" dirty="0"/>
              <a:t>Datos que impulsan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54C2C68-5FDE-CC92-FE9E-92C8C127E8B8}"/>
              </a:ext>
            </a:extLst>
          </p:cNvPr>
          <p:cNvSpPr txBox="1"/>
          <p:nvPr/>
        </p:nvSpPr>
        <p:spPr>
          <a:xfrm>
            <a:off x="611998" y="2028736"/>
            <a:ext cx="2035668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s-ES"/>
            </a:defPPr>
            <a:lvl1pPr>
              <a:defRPr b="0">
                <a:solidFill>
                  <a:srgbClr val="FDFDFD"/>
                </a:solidFill>
                <a:latin typeface="HelveticaNeueLT Pro 45 Lt" panose="020B0403020202020204" pitchFamily="34" charset="0"/>
              </a:defRPr>
            </a:lvl1pPr>
          </a:lstStyle>
          <a:p>
            <a:pPr algn="ctr"/>
            <a:r>
              <a:rPr lang="es-ES" dirty="0"/>
              <a:t>ICEX, tu mejor aliado para crecer</a:t>
            </a:r>
          </a:p>
        </p:txBody>
      </p:sp>
      <p:pic>
        <p:nvPicPr>
          <p:cNvPr id="5" name="Imagen 4">
            <a:hlinkClick r:id="rId2"/>
            <a:extLst>
              <a:ext uri="{FF2B5EF4-FFF2-40B4-BE49-F238E27FC236}">
                <a16:creationId xmlns:a16="http://schemas.microsoft.com/office/drawing/2014/main" id="{463142FB-10EC-2BF3-3ACF-DD8BFE16C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429" y="1579490"/>
            <a:ext cx="8882743" cy="466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457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2AB93-474D-C2DE-9FC8-7B7B393D7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D51F570A-5711-3156-2C5F-5675DB84FC9D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9617850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El próximo reto… Foro ICEX 2026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C29E95D-3DF4-E3EE-511B-E35CD9B80246}"/>
              </a:ext>
            </a:extLst>
          </p:cNvPr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40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9D8A03E-4E41-C776-BDF5-90DA98274847}"/>
              </a:ext>
            </a:extLst>
          </p:cNvPr>
          <p:cNvSpPr txBox="1"/>
          <p:nvPr/>
        </p:nvSpPr>
        <p:spPr>
          <a:xfrm>
            <a:off x="611998" y="1967904"/>
            <a:ext cx="2269420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s-ES"/>
            </a:defPPr>
            <a:lvl1pPr>
              <a:defRPr b="0">
                <a:solidFill>
                  <a:srgbClr val="FDFDFD"/>
                </a:solidFill>
                <a:latin typeface="HelveticaNeueLT Pro 45 Lt" panose="020B0403020202020204" pitchFamily="34" charset="0"/>
              </a:defRPr>
            </a:lvl1pPr>
          </a:lstStyle>
          <a:p>
            <a:pPr algn="ctr"/>
            <a:r>
              <a:rPr lang="es-ES" dirty="0"/>
              <a:t>ICEX, tu mejor aliado para crecer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CE779A5-096E-F000-2953-3C70942A79DE}"/>
              </a:ext>
            </a:extLst>
          </p:cNvPr>
          <p:cNvSpPr txBox="1"/>
          <p:nvPr/>
        </p:nvSpPr>
        <p:spPr>
          <a:xfrm>
            <a:off x="611998" y="5314966"/>
            <a:ext cx="22694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b="0">
                <a:solidFill>
                  <a:srgbClr val="FDFDFD"/>
                </a:solidFill>
                <a:latin typeface="HelveticaNeueLT Pro 45 Lt" panose="020B0403020202020204" pitchFamily="34" charset="0"/>
              </a:defRPr>
            </a:lvl1pPr>
          </a:lstStyle>
          <a:p>
            <a:pPr algn="ctr"/>
            <a:r>
              <a:rPr lang="es-ES" dirty="0"/>
              <a:t>Datos que impulsan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5186DBFA-24AF-4F50-3EF5-C65D6C28CE4B}"/>
              </a:ext>
            </a:extLst>
          </p:cNvPr>
          <p:cNvSpPr txBox="1"/>
          <p:nvPr/>
        </p:nvSpPr>
        <p:spPr>
          <a:xfrm>
            <a:off x="611998" y="2028736"/>
            <a:ext cx="2035668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s-ES"/>
            </a:defPPr>
            <a:lvl1pPr>
              <a:defRPr b="0">
                <a:solidFill>
                  <a:srgbClr val="FDFDFD"/>
                </a:solidFill>
                <a:latin typeface="HelveticaNeueLT Pro 45 Lt" panose="020B0403020202020204" pitchFamily="34" charset="0"/>
              </a:defRPr>
            </a:lvl1pPr>
          </a:lstStyle>
          <a:p>
            <a:pPr algn="ctr"/>
            <a:r>
              <a:rPr lang="es-ES" dirty="0"/>
              <a:t>ICEX, tu mejor aliado para crecer</a:t>
            </a:r>
          </a:p>
        </p:txBody>
      </p:sp>
      <p:pic>
        <p:nvPicPr>
          <p:cNvPr id="4" name="Imagen 3">
            <a:hlinkClick r:id="rId2"/>
            <a:extLst>
              <a:ext uri="{FF2B5EF4-FFF2-40B4-BE49-F238E27FC236}">
                <a16:creationId xmlns:a16="http://schemas.microsoft.com/office/drawing/2014/main" id="{974B720C-106E-9348-D553-1C07C60B3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250" y="1383416"/>
            <a:ext cx="8515350" cy="452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13893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A999073C-5A9B-47D7-9304-9BB8356F2E94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9617850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Más vídeos y casos de éxito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0</a:t>
            </a:r>
            <a:fld id="{484EB23D-4D9F-4EFC-AAD1-C4655EF9EBAD}" type="slidenum">
              <a:rPr lang="es-ES" sz="1400" smtClean="0">
                <a:solidFill>
                  <a:schemeClr val="bg1"/>
                </a:solidFill>
                <a:latin typeface="HelveticaNeueLT Pro 45 Lt" panose="020B0403020202020204" pitchFamily="34" charset="0"/>
              </a:rPr>
              <a:t>66</a:t>
            </a:fld>
            <a:endParaRPr lang="es-ES" sz="1400" dirty="0">
              <a:solidFill>
                <a:schemeClr val="bg1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1C2E2D3-85E9-E69B-1381-D1A532224659}"/>
              </a:ext>
            </a:extLst>
          </p:cNvPr>
          <p:cNvSpPr txBox="1"/>
          <p:nvPr/>
        </p:nvSpPr>
        <p:spPr>
          <a:xfrm>
            <a:off x="611998" y="1967904"/>
            <a:ext cx="2269420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s-ES"/>
            </a:defPPr>
            <a:lvl1pPr>
              <a:defRPr b="0">
                <a:solidFill>
                  <a:srgbClr val="FDFDFD"/>
                </a:solidFill>
                <a:latin typeface="HelveticaNeueLT Pro 45 Lt" panose="020B0403020202020204" pitchFamily="34" charset="0"/>
              </a:defRPr>
            </a:lvl1pPr>
          </a:lstStyle>
          <a:p>
            <a:pPr algn="ctr"/>
            <a:r>
              <a:rPr lang="es-ES" dirty="0"/>
              <a:t>ICEX, tu mejor aliado para crecer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0D65EFC-E12A-5887-0101-8C0F8BAB4F00}"/>
              </a:ext>
            </a:extLst>
          </p:cNvPr>
          <p:cNvSpPr txBox="1"/>
          <p:nvPr/>
        </p:nvSpPr>
        <p:spPr>
          <a:xfrm>
            <a:off x="611998" y="5314966"/>
            <a:ext cx="22694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b="0">
                <a:solidFill>
                  <a:srgbClr val="FDFDFD"/>
                </a:solidFill>
                <a:latin typeface="HelveticaNeueLT Pro 45 Lt" panose="020B0403020202020204" pitchFamily="34" charset="0"/>
              </a:defRPr>
            </a:lvl1pPr>
          </a:lstStyle>
          <a:p>
            <a:pPr algn="ctr"/>
            <a:r>
              <a:rPr lang="es-ES" dirty="0"/>
              <a:t>Datos que impulsan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3F6FBD7-501F-968D-0CE8-C2A7076874A2}"/>
              </a:ext>
            </a:extLst>
          </p:cNvPr>
          <p:cNvSpPr txBox="1"/>
          <p:nvPr/>
        </p:nvSpPr>
        <p:spPr>
          <a:xfrm>
            <a:off x="611998" y="2028736"/>
            <a:ext cx="2035668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s-ES"/>
            </a:defPPr>
            <a:lvl1pPr>
              <a:defRPr b="0">
                <a:solidFill>
                  <a:srgbClr val="FDFDFD"/>
                </a:solidFill>
                <a:latin typeface="HelveticaNeueLT Pro 45 Lt" panose="020B0403020202020204" pitchFamily="34" charset="0"/>
              </a:defRPr>
            </a:lvl1pPr>
          </a:lstStyle>
          <a:p>
            <a:pPr algn="ctr"/>
            <a:r>
              <a:rPr lang="es-ES" dirty="0"/>
              <a:t>ICEX, tu mejor aliado para crecer</a:t>
            </a:r>
          </a:p>
        </p:txBody>
      </p:sp>
      <p:sp>
        <p:nvSpPr>
          <p:cNvPr id="6" name="Rectángulo 5">
            <a:hlinkClick r:id="rId2"/>
            <a:extLst>
              <a:ext uri="{FF2B5EF4-FFF2-40B4-BE49-F238E27FC236}">
                <a16:creationId xmlns:a16="http://schemas.microsoft.com/office/drawing/2014/main" id="{6E95DE1F-479D-7016-B6FB-23CBD55D4494}"/>
              </a:ext>
            </a:extLst>
          </p:cNvPr>
          <p:cNvSpPr/>
          <p:nvPr/>
        </p:nvSpPr>
        <p:spPr>
          <a:xfrm>
            <a:off x="4132820" y="1385453"/>
            <a:ext cx="3443637" cy="720000"/>
          </a:xfrm>
          <a:prstGeom prst="rect">
            <a:avLst/>
          </a:prstGeom>
          <a:solidFill>
            <a:srgbClr val="DA291C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900"/>
              </a:lnSpc>
              <a:tabLst>
                <a:tab pos="1169988" algn="l"/>
              </a:tabLst>
            </a:pPr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B73B84F-457D-7DF8-1024-28FB07D2F062}"/>
              </a:ext>
            </a:extLst>
          </p:cNvPr>
          <p:cNvSpPr txBox="1"/>
          <p:nvPr/>
        </p:nvSpPr>
        <p:spPr>
          <a:xfrm>
            <a:off x="4353257" y="1560787"/>
            <a:ext cx="30027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b="0">
                <a:solidFill>
                  <a:srgbClr val="FDFDFD"/>
                </a:solidFill>
                <a:latin typeface="HelveticaNeueLT Pro 45 Lt" panose="020B0403020202020204" pitchFamily="34" charset="0"/>
              </a:defRPr>
            </a:lvl1pPr>
          </a:lstStyle>
          <a:p>
            <a:pPr algn="ctr"/>
            <a:r>
              <a:rPr lang="es-ES" dirty="0"/>
              <a:t>CANAL ICEX YOUTUBE</a:t>
            </a:r>
          </a:p>
        </p:txBody>
      </p:sp>
      <p:pic>
        <p:nvPicPr>
          <p:cNvPr id="8" name="Imagen 7">
            <a:hlinkClick r:id="rId2"/>
            <a:extLst>
              <a:ext uri="{FF2B5EF4-FFF2-40B4-BE49-F238E27FC236}">
                <a16:creationId xmlns:a16="http://schemas.microsoft.com/office/drawing/2014/main" id="{A8F849E6-44D9-04AC-44E1-82D918639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375" y="2373670"/>
            <a:ext cx="4801689" cy="387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824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41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1C2E2D3-85E9-E69B-1381-D1A532224659}"/>
              </a:ext>
            </a:extLst>
          </p:cNvPr>
          <p:cNvSpPr txBox="1"/>
          <p:nvPr/>
        </p:nvSpPr>
        <p:spPr>
          <a:xfrm>
            <a:off x="611998" y="1967904"/>
            <a:ext cx="2269420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s-ES"/>
            </a:defPPr>
            <a:lvl1pPr>
              <a:defRPr b="0">
                <a:solidFill>
                  <a:srgbClr val="FDFDFD"/>
                </a:solidFill>
                <a:latin typeface="HelveticaNeueLT Pro 45 Lt" panose="020B0403020202020204" pitchFamily="34" charset="0"/>
              </a:defRPr>
            </a:lvl1pPr>
          </a:lstStyle>
          <a:p>
            <a:pPr algn="ctr"/>
            <a:r>
              <a:rPr lang="es-ES" dirty="0"/>
              <a:t>ICEX, tu mejor aliado para crecer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0D65EFC-E12A-5887-0101-8C0F8BAB4F00}"/>
              </a:ext>
            </a:extLst>
          </p:cNvPr>
          <p:cNvSpPr txBox="1"/>
          <p:nvPr/>
        </p:nvSpPr>
        <p:spPr>
          <a:xfrm>
            <a:off x="611998" y="5314966"/>
            <a:ext cx="22694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b="0">
                <a:solidFill>
                  <a:srgbClr val="FDFDFD"/>
                </a:solidFill>
                <a:latin typeface="HelveticaNeueLT Pro 45 Lt" panose="020B0403020202020204" pitchFamily="34" charset="0"/>
              </a:defRPr>
            </a:lvl1pPr>
          </a:lstStyle>
          <a:p>
            <a:pPr algn="ctr"/>
            <a:r>
              <a:rPr lang="es-ES" dirty="0"/>
              <a:t>Datos que impulsan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3F6FBD7-501F-968D-0CE8-C2A7076874A2}"/>
              </a:ext>
            </a:extLst>
          </p:cNvPr>
          <p:cNvSpPr txBox="1"/>
          <p:nvPr/>
        </p:nvSpPr>
        <p:spPr>
          <a:xfrm>
            <a:off x="611998" y="2028736"/>
            <a:ext cx="2035668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s-ES"/>
            </a:defPPr>
            <a:lvl1pPr>
              <a:defRPr b="0">
                <a:solidFill>
                  <a:srgbClr val="FDFDFD"/>
                </a:solidFill>
                <a:latin typeface="HelveticaNeueLT Pro 45 Lt" panose="020B0403020202020204" pitchFamily="34" charset="0"/>
              </a:defRPr>
            </a:lvl1pPr>
          </a:lstStyle>
          <a:p>
            <a:pPr algn="ctr"/>
            <a:r>
              <a:rPr lang="es-ES" dirty="0"/>
              <a:t>ICEX, tu mejor aliado para crecer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569DC3F-FEAC-4E00-AFB5-6258E928C235}"/>
              </a:ext>
            </a:extLst>
          </p:cNvPr>
          <p:cNvSpPr/>
          <p:nvPr/>
        </p:nvSpPr>
        <p:spPr>
          <a:xfrm>
            <a:off x="2757714" y="3050738"/>
            <a:ext cx="6676572" cy="22642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785C1B0-BB0F-50DD-D335-F19E53CA6073}"/>
              </a:ext>
            </a:extLst>
          </p:cNvPr>
          <p:cNvSpPr txBox="1"/>
          <p:nvPr/>
        </p:nvSpPr>
        <p:spPr>
          <a:xfrm>
            <a:off x="3396343" y="3624558"/>
            <a:ext cx="6037943" cy="1116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Bef>
                <a:spcPts val="55"/>
              </a:spcBef>
            </a:pPr>
            <a:r>
              <a:rPr lang="es-ES" sz="3200" b="1" kern="0" dirty="0">
                <a:solidFill>
                  <a:srgbClr val="575756"/>
                </a:solidFill>
                <a:effectLst/>
                <a:latin typeface="HelveticaNeueLT Pro 45 Lt" panose="020B0403020202020204" pitchFamily="34" charset="0"/>
                <a:ea typeface="HelveticaNeueLT Pro 75 Bd" panose="020B0804020202020204" pitchFamily="34" charset="0"/>
                <a:cs typeface="Times New Roman" panose="02020603050405020304" pitchFamily="18" charset="0"/>
              </a:rPr>
              <a:t>Rodrigo García Fernández</a:t>
            </a:r>
          </a:p>
          <a:p>
            <a:pPr lvl="0" algn="just">
              <a:lnSpc>
                <a:spcPct val="107000"/>
              </a:lnSpc>
              <a:spcBef>
                <a:spcPts val="55"/>
              </a:spcBef>
            </a:pPr>
            <a:r>
              <a:rPr lang="es-ES" sz="3200" b="1" kern="0" dirty="0">
                <a:solidFill>
                  <a:srgbClr val="575756"/>
                </a:solidFill>
                <a:latin typeface="HelveticaNeueLT Pro 45 Lt" panose="020B0403020202020204" pitchFamily="34" charset="0"/>
                <a:ea typeface="HelveticaNeueLT Pro 75 Bd" panose="020B0804020202020204" pitchFamily="34" charset="0"/>
                <a:cs typeface="Times New Roman" panose="02020603050405020304" pitchFamily="18" charset="0"/>
                <a:hlinkClick r:id="rId2"/>
              </a:rPr>
              <a:t>rodrigo.garcia@icex.es</a:t>
            </a:r>
            <a:endParaRPr lang="es-ES" sz="3200" b="1" kern="0" dirty="0">
              <a:solidFill>
                <a:srgbClr val="575756"/>
              </a:solidFill>
              <a:latin typeface="HelveticaNeueLT Pro 45 Lt" panose="020B0403020202020204" pitchFamily="34" charset="0"/>
              <a:ea typeface="HelveticaNeueLT Pro 75 Bd" panose="020B08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6B11F89-359B-209C-4550-E83C21A588B6}"/>
              </a:ext>
            </a:extLst>
          </p:cNvPr>
          <p:cNvSpPr txBox="1"/>
          <p:nvPr/>
        </p:nvSpPr>
        <p:spPr>
          <a:xfrm>
            <a:off x="3900714" y="1383129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HelveticaNeueLT Pro 45 Lt" panose="020B0403020202020204" pitchFamily="34" charset="0"/>
              </a:rPr>
              <a:t>¡Muchas gracias!</a:t>
            </a:r>
          </a:p>
        </p:txBody>
      </p:sp>
    </p:spTree>
    <p:extLst>
      <p:ext uri="{BB962C8B-B14F-4D97-AF65-F5344CB8AC3E}">
        <p14:creationId xmlns:p14="http://schemas.microsoft.com/office/powerpoint/2010/main" val="53715913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29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7C3E550-F16A-F8D0-1B06-820F67578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8013" y="2506863"/>
            <a:ext cx="8055972" cy="1168567"/>
          </a:xfrm>
          <a:prstGeom prst="rect">
            <a:avLst/>
          </a:prstGeom>
          <a:solidFill>
            <a:srgbClr val="DA291C"/>
          </a:solidFill>
        </p:spPr>
      </p:pic>
      <p:sp>
        <p:nvSpPr>
          <p:cNvPr id="6" name="Subtítulo 5">
            <a:extLst>
              <a:ext uri="{FF2B5EF4-FFF2-40B4-BE49-F238E27FC236}">
                <a16:creationId xmlns:a16="http://schemas.microsoft.com/office/drawing/2014/main" id="{4F2B1F02-5289-22FD-BEC5-1AA16AC8CD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21076"/>
            <a:ext cx="9144000" cy="601579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MUCHAS GRACIAS POR VUESTRA ATENCIÓN</a:t>
            </a:r>
          </a:p>
        </p:txBody>
      </p:sp>
      <p:sp>
        <p:nvSpPr>
          <p:cNvPr id="10" name="Subtítulo 5">
            <a:extLst>
              <a:ext uri="{FF2B5EF4-FFF2-40B4-BE49-F238E27FC236}">
                <a16:creationId xmlns:a16="http://schemas.microsoft.com/office/drawing/2014/main" id="{16C99D2C-6C83-E2E2-CD16-FFFC58475F17}"/>
              </a:ext>
            </a:extLst>
          </p:cNvPr>
          <p:cNvSpPr txBox="1">
            <a:spLocks/>
          </p:cNvSpPr>
          <p:nvPr/>
        </p:nvSpPr>
        <p:spPr>
          <a:xfrm>
            <a:off x="265814" y="6119217"/>
            <a:ext cx="11621386" cy="601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2000" b="1" dirty="0">
                <a:solidFill>
                  <a:schemeClr val="bg1"/>
                </a:solidFill>
                <a:latin typeface="HelveticaNeueLT Pro 45 Lt" panose="020B04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www.icex.es</a:t>
            </a:r>
            <a:r>
              <a:rPr lang="es-ES" sz="2000" b="1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			</a:t>
            </a:r>
            <a:r>
              <a:rPr lang="es-E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NeueLT Pro 45 Lt" panose="020B0403020202020204" pitchFamily="34" charset="0"/>
              </a:rPr>
              <a:t>			      		</a:t>
            </a:r>
            <a:r>
              <a:rPr lang="es-ES" sz="2000" b="1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	(+34) 913 497 100</a:t>
            </a:r>
          </a:p>
        </p:txBody>
      </p:sp>
    </p:spTree>
    <p:extLst>
      <p:ext uri="{BB962C8B-B14F-4D97-AF65-F5344CB8AC3E}">
        <p14:creationId xmlns:p14="http://schemas.microsoft.com/office/powerpoint/2010/main" val="747225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D9AF6D6-8587-2E97-6472-6680841E1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A130C20F-E70B-6C42-F4B8-CFB14A4687A9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6896743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Quiénes somos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BF9DA5A7-4C9E-E9EE-709E-E2FC3D9B2D57}"/>
              </a:ext>
            </a:extLst>
          </p:cNvPr>
          <p:cNvSpPr txBox="1">
            <a:spLocks/>
          </p:cNvSpPr>
          <p:nvPr/>
        </p:nvSpPr>
        <p:spPr>
          <a:xfrm>
            <a:off x="629462" y="1261664"/>
            <a:ext cx="6882324" cy="437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ES" sz="2000" b="0" baseline="0">
                <a:solidFill>
                  <a:schemeClr val="tx1">
                    <a:tint val="75000"/>
                  </a:schemeClr>
                </a:solidFill>
                <a:cs typeface="Arial" pitchFamily="34" charset="0"/>
              </a:defRPr>
            </a:lvl1pPr>
            <a:lvl2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2pPr>
            <a:lvl3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3pPr>
            <a:lvl4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4pPr>
            <a:lvl5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s-ES" dirty="0">
              <a:solidFill>
                <a:srgbClr val="333F48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1AF12B0-F784-512A-DFB4-49503F0BB82F}"/>
              </a:ext>
            </a:extLst>
          </p:cNvPr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06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1510E16-2959-8EBE-ACBB-144F44C2CF91}"/>
              </a:ext>
            </a:extLst>
          </p:cNvPr>
          <p:cNvSpPr/>
          <p:nvPr/>
        </p:nvSpPr>
        <p:spPr>
          <a:xfrm>
            <a:off x="1548581" y="1136667"/>
            <a:ext cx="6268064" cy="484416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CB1A86D-A481-A1A1-637F-1D908447E9E2}"/>
              </a:ext>
            </a:extLst>
          </p:cNvPr>
          <p:cNvSpPr txBox="1"/>
          <p:nvPr/>
        </p:nvSpPr>
        <p:spPr>
          <a:xfrm>
            <a:off x="1829033" y="1164617"/>
            <a:ext cx="610583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S" dirty="0">
              <a:latin typeface="HelveticaNeueLT Pro 45 Lt" panose="020B0403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>
                <a:solidFill>
                  <a:srgbClr val="FF0000"/>
                </a:solidFill>
                <a:latin typeface="HelveticaNeueLT Pro 45 Lt" panose="020B0403020202020204" pitchFamily="34" charset="0"/>
              </a:rPr>
              <a:t>Base de datos (CRM)</a:t>
            </a:r>
          </a:p>
          <a:p>
            <a:endParaRPr lang="es-ES" dirty="0">
              <a:latin typeface="HelveticaNeueLT Pro 45 Lt" panose="020B0403020202020204" pitchFamily="34" charset="0"/>
            </a:endParaRPr>
          </a:p>
          <a:p>
            <a:r>
              <a:rPr lang="es-ES" dirty="0">
                <a:latin typeface="HelveticaNeueLT Pro 45 Lt" panose="020B0403020202020204" pitchFamily="34" charset="0"/>
              </a:rPr>
              <a:t>Julieta Llungo</a:t>
            </a:r>
          </a:p>
          <a:p>
            <a:r>
              <a:rPr lang="es-ES" dirty="0">
                <a:latin typeface="HelveticaNeueLT Pro 45 Lt" panose="020B0403020202020204" pitchFamily="34" charset="0"/>
              </a:rPr>
              <a:t>María de Grado</a:t>
            </a:r>
          </a:p>
          <a:p>
            <a:r>
              <a:rPr lang="es-ES" dirty="0">
                <a:latin typeface="HelveticaNeueLT Pro 45 Lt" panose="020B0403020202020204" pitchFamily="34" charset="0"/>
              </a:rPr>
              <a:t>Cecilio Cancho</a:t>
            </a:r>
          </a:p>
          <a:p>
            <a:endParaRPr lang="es-ES" dirty="0">
              <a:latin typeface="HelveticaNeueLT Pro 45 Lt" panose="020B0403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>
                <a:solidFill>
                  <a:srgbClr val="FF0000"/>
                </a:solidFill>
                <a:latin typeface="HelveticaNeueLT Pro 45 Lt" panose="020B0403020202020204" pitchFamily="34" charset="0"/>
              </a:rPr>
              <a:t>Diseño </a:t>
            </a:r>
          </a:p>
          <a:p>
            <a:endParaRPr lang="es-ES" dirty="0">
              <a:latin typeface="HelveticaNeueLT Pro 45 Lt" panose="020B0403020202020204" pitchFamily="34" charset="0"/>
            </a:endParaRPr>
          </a:p>
          <a:p>
            <a:r>
              <a:rPr lang="es-ES" dirty="0">
                <a:latin typeface="HelveticaNeueLT Pro 45 Lt" panose="020B0403020202020204" pitchFamily="34" charset="0"/>
              </a:rPr>
              <a:t>Alfonso Bravo</a:t>
            </a:r>
          </a:p>
          <a:p>
            <a:endParaRPr lang="es-ES" dirty="0">
              <a:latin typeface="HelveticaNeueLT Pro 45 Lt" panose="020B0403020202020204" pitchFamily="34" charset="0"/>
            </a:endParaRPr>
          </a:p>
          <a:p>
            <a:endParaRPr lang="es-ES" dirty="0">
              <a:latin typeface="HelveticaNeueLT Pro 45 Lt" panose="020B0403020202020204" pitchFamily="34" charset="0"/>
            </a:endParaRPr>
          </a:p>
          <a:p>
            <a:endParaRPr lang="es-ES" dirty="0">
              <a:latin typeface="HelveticaNeueLT Pro 45 Lt" panose="020B0403020202020204" pitchFamily="34" charset="0"/>
            </a:endParaRPr>
          </a:p>
          <a:p>
            <a:endParaRPr lang="es-ES" dirty="0">
              <a:latin typeface="HelveticaNeueLT Pro 45 Lt" panose="020B0403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dirty="0">
              <a:latin typeface="HelveticaNeueLT Pro 45 Lt" panose="020B0403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70860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A999073C-5A9B-47D7-9304-9BB8356F2E94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6896743" cy="5246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Con quién trabajamos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16333047-7E87-4997-B6BC-2941C24F68A1}"/>
              </a:ext>
            </a:extLst>
          </p:cNvPr>
          <p:cNvSpPr txBox="1">
            <a:spLocks/>
          </p:cNvSpPr>
          <p:nvPr/>
        </p:nvSpPr>
        <p:spPr>
          <a:xfrm>
            <a:off x="629462" y="1261664"/>
            <a:ext cx="6882324" cy="437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ES" sz="2000" b="0" baseline="0">
                <a:solidFill>
                  <a:schemeClr val="tx1">
                    <a:tint val="75000"/>
                  </a:schemeClr>
                </a:solidFill>
                <a:cs typeface="Arial" pitchFamily="34" charset="0"/>
              </a:defRPr>
            </a:lvl1pPr>
            <a:lvl2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2pPr>
            <a:lvl3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3pPr>
            <a:lvl4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4pPr>
            <a:lvl5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s-ES" dirty="0">
              <a:solidFill>
                <a:srgbClr val="333F48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2384" y="6554470"/>
            <a:ext cx="401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07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11F2F68-1E4D-8BEA-BF2E-6DB725A751AC}"/>
              </a:ext>
            </a:extLst>
          </p:cNvPr>
          <p:cNvSpPr txBox="1"/>
          <p:nvPr/>
        </p:nvSpPr>
        <p:spPr>
          <a:xfrm>
            <a:off x="629462" y="1699284"/>
            <a:ext cx="92574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HelveticaNeueLT Pro 45 Lt" panose="020B0403020202020204" pitchFamily="34" charset="0"/>
              </a:rPr>
              <a:t>Somos un área horizontal que trabajamos </a:t>
            </a:r>
            <a:r>
              <a:rPr lang="es-ES" b="1" dirty="0">
                <a:solidFill>
                  <a:srgbClr val="FF0000"/>
                </a:solidFill>
                <a:latin typeface="HelveticaNeueLT Pro 45 Lt" panose="020B0403020202020204" pitchFamily="34" charset="0"/>
              </a:rPr>
              <a:t>CON y PARA todo ICEX </a:t>
            </a:r>
            <a:r>
              <a:rPr lang="es-ES" dirty="0">
                <a:latin typeface="HelveticaNeueLT Pro 45 Lt" panose="020B0403020202020204" pitchFamily="34" charset="0"/>
              </a:rPr>
              <a:t>y nuestro trabajo no se puede entender si no es en coordinación y colaboración con otros departamentos de nuestra Dirección:</a:t>
            </a:r>
          </a:p>
          <a:p>
            <a:endParaRPr lang="es-ES" dirty="0">
              <a:latin typeface="HelveticaNeueLT Pro 45 Lt" panose="020B0403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b="1" dirty="0">
                <a:latin typeface="HelveticaNeueLT Pro 45 Lt" panose="020B0403020202020204" pitchFamily="34" charset="0"/>
              </a:rPr>
              <a:t>Comunicación Web y Analítica Digital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b="1" dirty="0">
                <a:latin typeface="HelveticaNeueLT Pro 45 Lt" panose="020B0403020202020204" pitchFamily="34" charset="0"/>
              </a:rPr>
              <a:t>CRM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b="1" dirty="0">
                <a:latin typeface="HelveticaNeueLT Pro 45 Lt" panose="020B0403020202020204" pitchFamily="34" charset="0"/>
              </a:rPr>
              <a:t>Multimedia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b="1" dirty="0">
                <a:latin typeface="HelveticaNeueLT Pro 45 Lt" panose="020B0403020202020204" pitchFamily="34" charset="0"/>
              </a:rPr>
              <a:t>Marca e Identidad Corporativa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b="1" dirty="0">
                <a:latin typeface="HelveticaNeueLT Pro 45 Lt" panose="020B0403020202020204" pitchFamily="34" charset="0"/>
              </a:rPr>
              <a:t>Ventana Global</a:t>
            </a:r>
          </a:p>
          <a:p>
            <a:endParaRPr lang="es-ES" dirty="0">
              <a:latin typeface="HelveticaNeueLT Pro 45 Lt" panose="020B0403020202020204" pitchFamily="34" charset="0"/>
            </a:endParaRPr>
          </a:p>
          <a:p>
            <a:endParaRPr lang="es-ES" dirty="0">
              <a:latin typeface="HelveticaNeueLT Pro 45 Lt" panose="020B0403020202020204" pitchFamily="34" charset="0"/>
            </a:endParaRPr>
          </a:p>
        </p:txBody>
      </p:sp>
      <p:pic>
        <p:nvPicPr>
          <p:cNvPr id="5" name="Gráfico 4" descr="Megáfono con relleno sólido">
            <a:extLst>
              <a:ext uri="{FF2B5EF4-FFF2-40B4-BE49-F238E27FC236}">
                <a16:creationId xmlns:a16="http://schemas.microsoft.com/office/drawing/2014/main" id="{76861E8A-9F48-ACB1-94F8-3108EA018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94224" y="4563022"/>
            <a:ext cx="1676400" cy="16764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8B03518-7566-F218-A717-B81593338DAA}"/>
              </a:ext>
            </a:extLst>
          </p:cNvPr>
          <p:cNvSpPr txBox="1"/>
          <p:nvPr/>
        </p:nvSpPr>
        <p:spPr>
          <a:xfrm>
            <a:off x="4374490" y="4813781"/>
            <a:ext cx="5512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HelveticaNeueLT Pro 45 Lt" panose="020B0403020202020204" pitchFamily="34" charset="0"/>
              </a:rPr>
              <a:t>Nos comunicamos con nuestros clientes actuales y potenciales: las </a:t>
            </a:r>
            <a:r>
              <a:rPr lang="es-ES" b="1" dirty="0">
                <a:solidFill>
                  <a:srgbClr val="C00000"/>
                </a:solidFill>
                <a:latin typeface="HelveticaNeueLT Pro 45 Lt" panose="020B0403020202020204" pitchFamily="34" charset="0"/>
              </a:rPr>
              <a:t>empresas</a:t>
            </a:r>
            <a:r>
              <a:rPr lang="es-ES" b="1" dirty="0">
                <a:latin typeface="HelveticaNeueLT Pro 45 Lt" panose="020B0403020202020204" pitchFamily="34" charset="0"/>
              </a:rPr>
              <a:t> </a:t>
            </a:r>
            <a:r>
              <a:rPr lang="es-ES" b="1" dirty="0">
                <a:solidFill>
                  <a:srgbClr val="C00000"/>
                </a:solidFill>
                <a:latin typeface="HelveticaNeueLT Pro 45 Lt" panose="020B0403020202020204" pitchFamily="34" charset="0"/>
              </a:rPr>
              <a:t>españolas</a:t>
            </a:r>
          </a:p>
          <a:p>
            <a:endParaRPr lang="es-ES" dirty="0">
              <a:latin typeface="HelveticaNeueLT Pro 45 L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594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A999073C-5A9B-47D7-9304-9BB8356F2E94}"/>
              </a:ext>
            </a:extLst>
          </p:cNvPr>
          <p:cNvSpPr txBox="1">
            <a:spLocks/>
          </p:cNvSpPr>
          <p:nvPr/>
        </p:nvSpPr>
        <p:spPr>
          <a:xfrm>
            <a:off x="612000" y="612000"/>
            <a:ext cx="8125600" cy="79559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2500" lnSpcReduction="10000"/>
          </a:bodyPr>
          <a:lstStyle>
            <a:lvl1pPr>
              <a:spcBef>
                <a:spcPct val="0"/>
              </a:spcBef>
              <a:buNone/>
              <a:defRPr lang="es-ES" sz="3200">
                <a:solidFill>
                  <a:srgbClr val="D52B1E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ES" dirty="0">
                <a:solidFill>
                  <a:srgbClr val="DA291C"/>
                </a:solidFill>
                <a:latin typeface="HelveticaNeueLT Std" panose="020B0604020202020204" pitchFamily="34" charset="0"/>
              </a:rPr>
              <a:t>Departamento de Campañas: Funciones principales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16333047-7E87-4997-B6BC-2941C24F68A1}"/>
              </a:ext>
            </a:extLst>
          </p:cNvPr>
          <p:cNvSpPr txBox="1">
            <a:spLocks/>
          </p:cNvSpPr>
          <p:nvPr/>
        </p:nvSpPr>
        <p:spPr>
          <a:xfrm>
            <a:off x="629462" y="1261664"/>
            <a:ext cx="6882324" cy="437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ES" sz="2000" b="0" baseline="0">
                <a:solidFill>
                  <a:schemeClr val="tx1">
                    <a:tint val="75000"/>
                  </a:schemeClr>
                </a:solidFill>
                <a:cs typeface="Arial" pitchFamily="34" charset="0"/>
              </a:defRPr>
            </a:lvl1pPr>
            <a:lvl2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2pPr>
            <a:lvl3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3pPr>
            <a:lvl4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4pPr>
            <a:lvl5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solidFill>
                  <a:schemeClr val="tx1">
                    <a:tint val="75000"/>
                  </a:schemeClr>
                </a:solidFill>
                <a:latin typeface="HelveticaNeueLT Std Lt" pitchFamily="34" charset="0"/>
              </a:defRPr>
            </a:lvl5pPr>
            <a:lvl6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spcBef>
                <a:spcPct val="20000"/>
              </a:spcBef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s-ES" dirty="0">
              <a:solidFill>
                <a:srgbClr val="333F48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2384" y="6554470"/>
            <a:ext cx="401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088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1998958-DE3F-6508-A1AE-737DB7ADDFF3}"/>
              </a:ext>
            </a:extLst>
          </p:cNvPr>
          <p:cNvSpPr txBox="1"/>
          <p:nvPr/>
        </p:nvSpPr>
        <p:spPr>
          <a:xfrm>
            <a:off x="612000" y="1978688"/>
            <a:ext cx="499403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ES" sz="1800" b="1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Difundir</a:t>
            </a: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 entre las </a:t>
            </a:r>
            <a:r>
              <a:rPr lang="es-ES" sz="1800" b="1" dirty="0">
                <a:solidFill>
                  <a:srgbClr val="C00000"/>
                </a:solidFill>
                <a:latin typeface="HelveticaNeueLT Pro 45 Lt" panose="020B0403020202020204" pitchFamily="34" charset="0"/>
              </a:rPr>
              <a:t>empresas e instituciones españolas </a:t>
            </a: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las actividades y servicios de ICEX</a:t>
            </a:r>
            <a:endParaRPr lang="es-ES" sz="1800" b="1" dirty="0">
              <a:solidFill>
                <a:schemeClr val="tx1"/>
              </a:solidFill>
              <a:latin typeface="HelveticaNeueLT Pro 45 Lt" panose="020B0403020202020204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es-ES" sz="1800" dirty="0">
              <a:solidFill>
                <a:schemeClr val="tx1"/>
              </a:solidFill>
              <a:latin typeface="HelveticaNeueLT Pro 45 Lt" panose="020B0403020202020204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ES" b="1" dirty="0">
                <a:latin typeface="HelveticaNeueLT Pro 45 Lt" panose="020B0403020202020204" pitchFamily="34" charset="0"/>
              </a:rPr>
              <a:t>Comercialización </a:t>
            </a:r>
            <a:r>
              <a:rPr lang="es-ES" dirty="0">
                <a:latin typeface="HelveticaNeueLT Pro 45 Lt" panose="020B0403020202020204" pitchFamily="34" charset="0"/>
              </a:rPr>
              <a:t>de</a:t>
            </a:r>
            <a:r>
              <a:rPr lang="es-ES" b="1" dirty="0">
                <a:latin typeface="HelveticaNeueLT Pro 45 Lt" panose="020B0403020202020204" pitchFamily="34" charset="0"/>
              </a:rPr>
              <a:t> </a:t>
            </a:r>
            <a:r>
              <a:rPr lang="es-ES" dirty="0">
                <a:latin typeface="HelveticaNeueLT Pro 45 Lt" panose="020B0403020202020204" pitchFamily="34" charset="0"/>
              </a:rPr>
              <a:t>actividades y servicios ICEX (inscripciones)</a:t>
            </a:r>
            <a:endParaRPr lang="es-ES" sz="1800" dirty="0">
              <a:solidFill>
                <a:schemeClr val="tx1"/>
              </a:solidFill>
              <a:latin typeface="HelveticaNeueLT Pro 45 Lt" panose="020B0403020202020204" pitchFamily="34" charset="0"/>
            </a:endParaRPr>
          </a:p>
          <a:p>
            <a:pPr>
              <a:spcBef>
                <a:spcPct val="20000"/>
              </a:spcBef>
            </a:pPr>
            <a:endParaRPr lang="es-ES" sz="1800" dirty="0">
              <a:solidFill>
                <a:schemeClr val="tx1"/>
              </a:solidFill>
              <a:latin typeface="HelveticaNeueLT Pro 45 Lt" panose="020B0403020202020204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ES" b="1" dirty="0">
                <a:latin typeface="HelveticaNeueLT Pro 45 Lt" panose="020B0403020202020204" pitchFamily="34" charset="0"/>
              </a:rPr>
              <a:t>Seguimiento y optimización </a:t>
            </a:r>
            <a:r>
              <a:rPr lang="es-ES" dirty="0">
                <a:latin typeface="HelveticaNeueLT Pro 45 Lt" panose="020B0403020202020204" pitchFamily="34" charset="0"/>
              </a:rPr>
              <a:t>de las campañas</a:t>
            </a:r>
          </a:p>
          <a:p>
            <a:pPr>
              <a:spcBef>
                <a:spcPct val="20000"/>
              </a:spcBef>
            </a:pPr>
            <a:endParaRPr lang="es-ES" dirty="0">
              <a:latin typeface="HelveticaNeueLT Pro 45 Lt" panose="020B0403020202020204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ES" sz="1800" b="1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Análisis, aprendizajes y propuestas </a:t>
            </a:r>
            <a:r>
              <a:rPr lang="es-ES" sz="1800" dirty="0">
                <a:solidFill>
                  <a:schemeClr val="tx1"/>
                </a:solidFill>
                <a:latin typeface="HelveticaNeueLT Pro 45 Lt" panose="020B0403020202020204" pitchFamily="34" charset="0"/>
              </a:rPr>
              <a:t>de nuevos canales y herramientas</a:t>
            </a: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es-ES" sz="1800" dirty="0">
              <a:solidFill>
                <a:schemeClr val="tx1"/>
              </a:solidFill>
              <a:latin typeface="HelveticaNeueLT Pro 45 Lt" panose="020B0403020202020204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s-ES" b="1" dirty="0">
                <a:latin typeface="HelveticaNeueLT Pro 45 Lt" panose="020B0403020202020204" pitchFamily="34" charset="0"/>
              </a:rPr>
              <a:t>Apoyo en mantenimiento base de datos </a:t>
            </a:r>
            <a:r>
              <a:rPr lang="es-ES" dirty="0">
                <a:latin typeface="HelveticaNeueLT Pro 45 Lt" panose="020B0403020202020204" pitchFamily="34" charset="0"/>
              </a:rPr>
              <a:t>(CRM)</a:t>
            </a:r>
            <a:endParaRPr lang="es-ES" sz="1800" dirty="0">
              <a:solidFill>
                <a:schemeClr val="tx1"/>
              </a:solidFill>
              <a:latin typeface="HelveticaNeueLT Pro 45 Lt" panose="020B0403020202020204" pitchFamily="34" charset="0"/>
            </a:endParaRPr>
          </a:p>
          <a:p>
            <a:pPr>
              <a:spcBef>
                <a:spcPct val="20000"/>
              </a:spcBef>
            </a:pPr>
            <a:endParaRPr lang="es-ES" sz="1800" b="1" dirty="0">
              <a:solidFill>
                <a:schemeClr val="tx1"/>
              </a:solidFill>
              <a:latin typeface="HelveticaNeueLT Pro 45 Lt" panose="020B0403020202020204" pitchFamily="34" charset="0"/>
            </a:endParaRPr>
          </a:p>
          <a:p>
            <a:pPr>
              <a:spcBef>
                <a:spcPct val="20000"/>
              </a:spcBef>
            </a:pPr>
            <a:endParaRPr lang="es-ES" sz="1800" b="1" dirty="0">
              <a:solidFill>
                <a:schemeClr val="tx1"/>
              </a:solidFill>
              <a:latin typeface="HelveticaNeueLT Pro 45 Lt" panose="020B0403020202020204" pitchFamily="34" charset="0"/>
            </a:endParaRPr>
          </a:p>
        </p:txBody>
      </p:sp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D06F0AE0-5AD4-B257-73AC-93CCE87A2B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6507310"/>
              </p:ext>
            </p:extLst>
          </p:nvPr>
        </p:nvGraphicFramePr>
        <p:xfrm>
          <a:off x="6781800" y="1480474"/>
          <a:ext cx="3273557" cy="4357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6683689" imgH="8897638" progId="">
                  <p:embed/>
                </p:oleObj>
              </mc:Choice>
              <mc:Fallback>
                <p:oleObj r:id="rId2" imgW="6683689" imgH="8897638" progId="">
                  <p:embed/>
                  <p:pic>
                    <p:nvPicPr>
                      <p:cNvPr id="6" name="Objeto 5">
                        <a:extLst>
                          <a:ext uri="{FF2B5EF4-FFF2-40B4-BE49-F238E27FC236}">
                            <a16:creationId xmlns:a16="http://schemas.microsoft.com/office/drawing/2014/main" id="{D06F0AE0-5AD4-B257-73AC-93CCE87A2B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781800" y="1480474"/>
                        <a:ext cx="3273557" cy="43575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56766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Rojo naranja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Personalizado 1">
      <a:majorFont>
        <a:latin typeface="HelveticaNeueLT Pro 45 L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iseño personalizado">
  <a:themeElements>
    <a:clrScheme name="Personalizado 1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Diseño personalizado">
  <a:themeElements>
    <a:clrScheme name="Rojo naranja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DE4E9FFE49F2545A1D93D2A8C3FFDFB" ma:contentTypeVersion="15" ma:contentTypeDescription="Crear nuevo documento." ma:contentTypeScope="" ma:versionID="585e33f9a1193bed523c6aafa16b21f5">
  <xsd:schema xmlns:xsd="http://www.w3.org/2001/XMLSchema" xmlns:xs="http://www.w3.org/2001/XMLSchema" xmlns:p="http://schemas.microsoft.com/office/2006/metadata/properties" xmlns:ns2="30c9eb9c-5653-4d7b-b6a9-d96fd3d601cc" xmlns:ns3="7f598836-127e-42e6-98f0-78b144f8d1c6" targetNamespace="http://schemas.microsoft.com/office/2006/metadata/properties" ma:root="true" ma:fieldsID="406bb32d98d11780ebf3fdd4c52ddb97" ns2:_="" ns3:_="">
    <xsd:import namespace="30c9eb9c-5653-4d7b-b6a9-d96fd3d601cc"/>
    <xsd:import namespace="7f598836-127e-42e6-98f0-78b144f8d1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c9eb9c-5653-4d7b-b6a9-d96fd3d601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Etiquetas de imagen" ma:readOnly="false" ma:fieldId="{5cf76f15-5ced-4ddc-b409-7134ff3c332f}" ma:taxonomyMulti="true" ma:sspId="736f5365-a4c5-48e1-ab30-db633f6837f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598836-127e-42e6-98f0-78b144f8d1c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eea47296-7007-472d-b19b-122fd7f6547d}" ma:internalName="TaxCatchAll" ma:showField="CatchAllData" ma:web="7f598836-127e-42e6-98f0-78b144f8d1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0c9eb9c-5653-4d7b-b6a9-d96fd3d601cc">
      <Terms xmlns="http://schemas.microsoft.com/office/infopath/2007/PartnerControls"/>
    </lcf76f155ced4ddcb4097134ff3c332f>
    <TaxCatchAll xmlns="7f598836-127e-42e6-98f0-78b144f8d1c6" xsi:nil="true"/>
  </documentManagement>
</p:properties>
</file>

<file path=customXml/itemProps1.xml><?xml version="1.0" encoding="utf-8"?>
<ds:datastoreItem xmlns:ds="http://schemas.openxmlformats.org/officeDocument/2006/customXml" ds:itemID="{8B77802B-7707-46E0-8222-23DA7F658D22}"/>
</file>

<file path=customXml/itemProps2.xml><?xml version="1.0" encoding="utf-8"?>
<ds:datastoreItem xmlns:ds="http://schemas.openxmlformats.org/officeDocument/2006/customXml" ds:itemID="{40C5C4F6-AA90-49AA-BD62-B50AE45726C7}"/>
</file>

<file path=customXml/itemProps3.xml><?xml version="1.0" encoding="utf-8"?>
<ds:datastoreItem xmlns:ds="http://schemas.openxmlformats.org/officeDocument/2006/customXml" ds:itemID="{7BC05EBE-2FFE-456A-86D1-6AA617AC9F7B}"/>
</file>

<file path=docProps/app.xml><?xml version="1.0" encoding="utf-8"?>
<Properties xmlns="http://schemas.openxmlformats.org/officeDocument/2006/extended-properties" xmlns:vt="http://schemas.openxmlformats.org/officeDocument/2006/docPropsVTypes">
  <TotalTime>1374</TotalTime>
  <Words>1679</Words>
  <Application>Microsoft Office PowerPoint</Application>
  <PresentationFormat>Panorámica</PresentationFormat>
  <Paragraphs>462</Paragraphs>
  <Slides>68</Slides>
  <Notes>0</Notes>
  <HiddenSlides>25</HiddenSlides>
  <MMClips>3</MMClips>
  <ScaleCrop>false</ScaleCrop>
  <HeadingPairs>
    <vt:vector size="4" baseType="variant">
      <vt:variant>
        <vt:lpstr>Tema</vt:lpstr>
      </vt:variant>
      <vt:variant>
        <vt:i4>8</vt:i4>
      </vt:variant>
      <vt:variant>
        <vt:lpstr>Títulos de diapositiva</vt:lpstr>
      </vt:variant>
      <vt:variant>
        <vt:i4>68</vt:i4>
      </vt:variant>
    </vt:vector>
  </HeadingPairs>
  <TitlesOfParts>
    <vt:vector size="76" baseType="lpstr">
      <vt:lpstr>Tema de Office</vt:lpstr>
      <vt:lpstr>Diseño personalizado</vt:lpstr>
      <vt:lpstr>1_Diseño personalizado</vt:lpstr>
      <vt:lpstr>3_Diseño personalizado</vt:lpstr>
      <vt:lpstr>2_Diseño personalizado</vt:lpstr>
      <vt:lpstr>4_Diseño personalizado</vt:lpstr>
      <vt:lpstr>5_Diseño personalizado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Castillo Muñoz, Ines</dc:creator>
  <cp:lastModifiedBy>García Fernández, Rodrigo</cp:lastModifiedBy>
  <cp:revision>75</cp:revision>
  <dcterms:created xsi:type="dcterms:W3CDTF">2020-10-29T09:02:38Z</dcterms:created>
  <dcterms:modified xsi:type="dcterms:W3CDTF">2025-11-19T13:18:43Z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0x0101000DE4E9FFE49F2545A1D93D2A8C3FFDFB</vt:lpwstr>
  </property>
</Properties>
</file>