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58" r:id="rId7"/>
    <p:sldId id="262" r:id="rId8"/>
    <p:sldId id="259" r:id="rId9"/>
    <p:sldId id="263" r:id="rId10"/>
    <p:sldId id="260" r:id="rId11"/>
    <p:sldId id="264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65C"/>
    <a:srgbClr val="443322"/>
    <a:srgbClr val="E42313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3412" autoAdjust="0"/>
  </p:normalViewPr>
  <p:slideViewPr>
    <p:cSldViewPr snapToGrid="0">
      <p:cViewPr varScale="1">
        <p:scale>
          <a:sx n="61" d="100"/>
          <a:sy n="61" d="100"/>
        </p:scale>
        <p:origin x="1493" y="2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76B43-1573-4193-B87C-8B3DE48DF055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C679A-A05E-47CA-852E-2FAD2E1B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91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Esta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presentación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tiene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como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objetivo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introducir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los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conceptos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básicos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de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ciberseguridad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.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Conoceremos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el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marco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normativo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y la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organización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de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ciberseguridad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en ICEX.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También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aprenderemos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sobre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buenas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prácticas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y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herramientas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clave. La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ciberseguridad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es crucial para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proteger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nuestros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Sistemas e </a:t>
            </a:r>
            <a:r>
              <a:rPr lang="en-US" sz="12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información</a:t>
            </a:r>
            <a:r>
              <a:rPr lang="en-US" sz="12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.</a:t>
            </a:r>
            <a:endParaRPr lang="en-US" sz="1200" dirty="0">
              <a:solidFill>
                <a:srgbClr val="4C565C"/>
              </a:solidFill>
              <a:latin typeface="Helvetica Neue" panose="02000503040000020004" pitchFamily="50" charset="-52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679A-A05E-47CA-852E-2FAD2E1B51D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70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679A-A05E-47CA-852E-2FAD2E1B51D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92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2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58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2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13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49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37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35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90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8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06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41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422D6A4-48E7-40C3-805B-4FDCE38C8F0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B2085E9-CE4A-45FA-AC57-05EADC922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633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boe.es/eli/es/rd/2022/05/03/311/c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s.ccn.cni.es/es/" TargetMode="External"/><Relationship Id="rId5" Type="http://schemas.openxmlformats.org/officeDocument/2006/relationships/hyperlink" Target="https://www.boe.es/eli/es/rd/2010/01/08/3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6A6468F8-B07C-CAF8-E806-D1AE5725D10D}"/>
              </a:ext>
            </a:extLst>
          </p:cNvPr>
          <p:cNvSpPr/>
          <p:nvPr/>
        </p:nvSpPr>
        <p:spPr>
          <a:xfrm>
            <a:off x="1953433" y="3226713"/>
            <a:ext cx="4312896" cy="1108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Ciberseguridad</a:t>
            </a:r>
            <a:endParaRPr lang="en-US" sz="4450" dirty="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2244D02D-63CA-427C-2FC7-B2B3EA9350AC}"/>
              </a:ext>
            </a:extLst>
          </p:cNvPr>
          <p:cNvSpPr/>
          <p:nvPr/>
        </p:nvSpPr>
        <p:spPr>
          <a:xfrm>
            <a:off x="357715" y="3631287"/>
            <a:ext cx="7627382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>
              <a:solidFill>
                <a:srgbClr val="4C565C"/>
              </a:solidFill>
              <a:latin typeface="Helvetica Neue" panose="02000503040000020004" pitchFamily="50" charset="-52"/>
            </a:endParaRPr>
          </a:p>
        </p:txBody>
      </p:sp>
      <p:pic>
        <p:nvPicPr>
          <p:cNvPr id="9" name="Imagen 8" descr="Edificio con letrero en frente&#10;&#10;Descripción generada automáticamente">
            <a:extLst>
              <a:ext uri="{FF2B5EF4-FFF2-40B4-BE49-F238E27FC236}">
                <a16:creationId xmlns:a16="http://schemas.microsoft.com/office/drawing/2014/main" id="{C315886A-0034-DC4A-667F-73855E92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77" y="0"/>
            <a:ext cx="3959423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812ACA3-C436-2274-6379-6076EB8FC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8" y="101811"/>
            <a:ext cx="3959423" cy="110863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0DA55E3-52F2-2B64-4554-558F9EBDE787}"/>
              </a:ext>
            </a:extLst>
          </p:cNvPr>
          <p:cNvSpPr txBox="1"/>
          <p:nvPr/>
        </p:nvSpPr>
        <p:spPr>
          <a:xfrm>
            <a:off x="357715" y="5364837"/>
            <a:ext cx="544157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HelveticaNeueLT Pro 55 Roman" pitchFamily="34" charset="0"/>
              </a:rPr>
              <a:t>Asunción Herráez Rodrigo</a:t>
            </a:r>
          </a:p>
          <a:p>
            <a:r>
              <a:rPr lang="es-ES" sz="1100" cap="small" dirty="0">
                <a:solidFill>
                  <a:schemeClr val="bg1"/>
                </a:solidFill>
                <a:latin typeface="HelveticaNeueLT Pro 55 Roman" pitchFamily="34" charset="0"/>
              </a:rPr>
              <a:t>CISO – Dirección Adjunta de ti</a:t>
            </a:r>
          </a:p>
          <a:p>
            <a:endParaRPr lang="es-ES" sz="1100" cap="small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endParaRPr lang="es-ES" sz="1100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r>
              <a:rPr lang="es-ES" sz="1000" dirty="0">
                <a:solidFill>
                  <a:schemeClr val="bg1"/>
                </a:solidFill>
                <a:latin typeface="HelveticaNeueLT Pro 55 Roman" pitchFamily="34" charset="0"/>
              </a:rPr>
              <a:t>10 de octubre de 2025</a:t>
            </a:r>
          </a:p>
        </p:txBody>
      </p:sp>
      <p:sp>
        <p:nvSpPr>
          <p:cNvPr id="5" name="9 CuadroTexto">
            <a:extLst>
              <a:ext uri="{FF2B5EF4-FFF2-40B4-BE49-F238E27FC236}">
                <a16:creationId xmlns:a16="http://schemas.microsoft.com/office/drawing/2014/main" id="{EEDF47FD-F5B4-B3FE-E5E8-8622F5FC769E}"/>
              </a:ext>
            </a:extLst>
          </p:cNvPr>
          <p:cNvSpPr txBox="1"/>
          <p:nvPr/>
        </p:nvSpPr>
        <p:spPr>
          <a:xfrm>
            <a:off x="6096000" y="6442055"/>
            <a:ext cx="3848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cap="small" dirty="0">
                <a:solidFill>
                  <a:schemeClr val="bg1"/>
                </a:solidFill>
                <a:latin typeface="HelveticaNeueLT Pro 55 Roman" pitchFamily="34" charset="0"/>
              </a:rPr>
              <a:t>Ámbito de difusión: interna.</a:t>
            </a:r>
          </a:p>
        </p:txBody>
      </p:sp>
    </p:spTree>
    <p:extLst>
      <p:ext uri="{BB962C8B-B14F-4D97-AF65-F5344CB8AC3E}">
        <p14:creationId xmlns:p14="http://schemas.microsoft.com/office/powerpoint/2010/main" val="342724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>
            <a:extLst>
              <a:ext uri="{FF2B5EF4-FFF2-40B4-BE49-F238E27FC236}">
                <a16:creationId xmlns:a16="http://schemas.microsoft.com/office/drawing/2014/main" id="{5D5B3292-8CF8-A042-A026-3ED8F974A465}"/>
              </a:ext>
            </a:extLst>
          </p:cNvPr>
          <p:cNvSpPr/>
          <p:nvPr/>
        </p:nvSpPr>
        <p:spPr>
          <a:xfrm>
            <a:off x="720680" y="542568"/>
            <a:ext cx="9674995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>
                <a:solidFill>
                  <a:srgbClr val="E42313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¿Por qué la Ciberseguridad es Importante?</a:t>
            </a:r>
            <a:endParaRPr lang="en-US" sz="4450">
              <a:solidFill>
                <a:srgbClr val="E42313"/>
              </a:solidFill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E21D64AB-7725-5DD1-F4FE-C4E4ECA284C7}"/>
              </a:ext>
            </a:extLst>
          </p:cNvPr>
          <p:cNvSpPr/>
          <p:nvPr/>
        </p:nvSpPr>
        <p:spPr>
          <a:xfrm>
            <a:off x="720680" y="2509481"/>
            <a:ext cx="283515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Amenazas Constantes</a:t>
            </a:r>
            <a:endParaRPr lang="en-US" sz="220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999BD232-6768-843E-6A52-462BC39698E2}"/>
              </a:ext>
            </a:extLst>
          </p:cNvPr>
          <p:cNvSpPr/>
          <p:nvPr/>
        </p:nvSpPr>
        <p:spPr>
          <a:xfrm>
            <a:off x="698056" y="2909818"/>
            <a:ext cx="4075611" cy="35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Protege Sistemas y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datos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de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amenzas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.</a:t>
            </a: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2CD7DE50-03DD-A74D-E104-4CB3E6DA93D6}"/>
              </a:ext>
            </a:extLst>
          </p:cNvPr>
          <p:cNvSpPr/>
          <p:nvPr/>
        </p:nvSpPr>
        <p:spPr>
          <a:xfrm>
            <a:off x="720680" y="3905336"/>
            <a:ext cx="2851761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Impacto de </a:t>
            </a:r>
            <a:r>
              <a:rPr lang="en-US" sz="220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Incidentes</a:t>
            </a:r>
            <a:endParaRPr lang="en-US" sz="220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4E3F50C3-192C-B846-9BCE-D7019282118A}"/>
              </a:ext>
            </a:extLst>
          </p:cNvPr>
          <p:cNvSpPr/>
          <p:nvPr/>
        </p:nvSpPr>
        <p:spPr>
          <a:xfrm>
            <a:off x="720680" y="4261571"/>
            <a:ext cx="5087937" cy="1162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Evita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pérdidas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económicas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y de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cumplimiento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Daños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a la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reputación</a:t>
            </a:r>
            <a:r>
              <a:rPr lang="en-US" sz="1700">
                <a:solidFill>
                  <a:srgbClr val="4C565C"/>
                </a:solidFill>
                <a:latin typeface="Helvetica Neue" panose="02000503040000020004" pitchFamily="50" charset="-52"/>
              </a:rPr>
              <a:t> de 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ICEX.</a:t>
            </a:r>
          </a:p>
        </p:txBody>
      </p:sp>
      <p:pic>
        <p:nvPicPr>
          <p:cNvPr id="11" name="Imagen 1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31101E0-3623-3F15-15FD-AE32B66E8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95" y="2205531"/>
            <a:ext cx="6043749" cy="33996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9768001-DCFA-400A-845F-37CBEEF6D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74" y="5896373"/>
            <a:ext cx="3082834" cy="8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1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8F3BE4-3123-F7D0-F2C1-65D70C630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D48A7B64-33A2-0CBC-AC53-9DCC3C714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041" y="0"/>
            <a:ext cx="4572000" cy="68580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CD28303B-A80C-D7CA-1B4D-C6B4F052DE66}"/>
              </a:ext>
            </a:extLst>
          </p:cNvPr>
          <p:cNvSpPr/>
          <p:nvPr/>
        </p:nvSpPr>
        <p:spPr>
          <a:xfrm>
            <a:off x="4143534" y="435693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>
                <a:solidFill>
                  <a:srgbClr val="E42313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Marco Normativo de Ciberseguridad</a:t>
            </a:r>
            <a:endParaRPr lang="en-US" sz="4450">
              <a:solidFill>
                <a:srgbClr val="E42313"/>
              </a:solidFill>
            </a:endParaRP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5F01DBB8-7E89-6D8B-BBF3-FD10AA06432A}"/>
              </a:ext>
            </a:extLst>
          </p:cNvPr>
          <p:cNvSpPr/>
          <p:nvPr/>
        </p:nvSpPr>
        <p:spPr>
          <a:xfrm>
            <a:off x="4143534" y="2429751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DD543A89-0450-39BD-83D1-1367FA6E2FF1}"/>
              </a:ext>
            </a:extLst>
          </p:cNvPr>
          <p:cNvSpPr/>
          <p:nvPr/>
        </p:nvSpPr>
        <p:spPr>
          <a:xfrm>
            <a:off x="4286647" y="2502380"/>
            <a:ext cx="20109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65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41CB44D3-E63E-213E-666C-A966185E5F04}"/>
              </a:ext>
            </a:extLst>
          </p:cNvPr>
          <p:cNvSpPr/>
          <p:nvPr/>
        </p:nvSpPr>
        <p:spPr>
          <a:xfrm>
            <a:off x="4847551" y="2429751"/>
            <a:ext cx="3001447" cy="1068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>
                <a:solidFill>
                  <a:srgbClr val="E42313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Política de Seguridad de ICEX</a:t>
            </a:r>
            <a:endParaRPr lang="en-US" sz="2200">
              <a:solidFill>
                <a:srgbClr val="E42313"/>
              </a:solidFill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1776A3C4-F083-E415-71FA-EBDA8A6467BC}"/>
              </a:ext>
            </a:extLst>
          </p:cNvPr>
          <p:cNvSpPr/>
          <p:nvPr/>
        </p:nvSpPr>
        <p:spPr>
          <a:xfrm>
            <a:off x="4847551" y="3297619"/>
            <a:ext cx="30014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s-E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Define las líneas base organizativas, funciones y responsabilidades de seguridad de la información de los colaboradores en ICEX.</a:t>
            </a:r>
            <a:endParaRPr lang="en-US" sz="1700" dirty="0">
              <a:solidFill>
                <a:srgbClr val="4C565C"/>
              </a:solidFill>
              <a:latin typeface="Helvetica Neue" panose="02000503040000020004" pitchFamily="50" charset="-52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E28D396A-4335-D775-BF14-29AECF73265C}"/>
              </a:ext>
            </a:extLst>
          </p:cNvPr>
          <p:cNvSpPr/>
          <p:nvPr/>
        </p:nvSpPr>
        <p:spPr>
          <a:xfrm>
            <a:off x="8065572" y="2429751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DF188621-8DEF-6CF3-8456-DB226411828F}"/>
              </a:ext>
            </a:extLst>
          </p:cNvPr>
          <p:cNvSpPr/>
          <p:nvPr/>
        </p:nvSpPr>
        <p:spPr>
          <a:xfrm>
            <a:off x="8166418" y="2502380"/>
            <a:ext cx="285631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65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CC671CCD-8B92-2E39-383C-C2AC4C09BC89}"/>
              </a:ext>
            </a:extLst>
          </p:cNvPr>
          <p:cNvSpPr/>
          <p:nvPr/>
        </p:nvSpPr>
        <p:spPr>
          <a:xfrm>
            <a:off x="8769588" y="2429751"/>
            <a:ext cx="3001447" cy="1068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>
                <a:solidFill>
                  <a:srgbClr val="E42313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Esquema Nacional de Seguridad (ENS)</a:t>
            </a:r>
            <a:endParaRPr lang="en-US" sz="2200">
              <a:solidFill>
                <a:srgbClr val="E42313"/>
              </a:solidFill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27A4E6A7-F51C-A88D-23D7-1F817198A71D}"/>
              </a:ext>
            </a:extLst>
          </p:cNvPr>
          <p:cNvSpPr/>
          <p:nvPr/>
        </p:nvSpPr>
        <p:spPr>
          <a:xfrm>
            <a:off x="8769588" y="3297619"/>
            <a:ext cx="30014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s-E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Es la ley 311/2022 por la cual se establece los requisitos de seguridad que debe implementar las organizaciones del sector público o privadas que sean proveedores del gobierno.</a:t>
            </a:r>
            <a:endParaRPr lang="en-US" sz="1700" dirty="0">
              <a:solidFill>
                <a:srgbClr val="4C565C"/>
              </a:solidFill>
              <a:latin typeface="Helvetica Neue" panose="02000503040000020004" pitchFamily="50" charset="-52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914AB056-24B6-F8C2-4AF0-E917013A802E}"/>
              </a:ext>
            </a:extLst>
          </p:cNvPr>
          <p:cNvSpPr/>
          <p:nvPr/>
        </p:nvSpPr>
        <p:spPr>
          <a:xfrm>
            <a:off x="4143534" y="5400420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BCA3C7DE-F785-6C9B-01E8-4EB1C45ADB7C}"/>
              </a:ext>
            </a:extLst>
          </p:cNvPr>
          <p:cNvSpPr/>
          <p:nvPr/>
        </p:nvSpPr>
        <p:spPr>
          <a:xfrm>
            <a:off x="4236522" y="5473048"/>
            <a:ext cx="30134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650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C675749A-485E-1FF8-E304-B5B40D0297E7}"/>
              </a:ext>
            </a:extLst>
          </p:cNvPr>
          <p:cNvSpPr/>
          <p:nvPr/>
        </p:nvSpPr>
        <p:spPr>
          <a:xfrm>
            <a:off x="4847551" y="5400420"/>
            <a:ext cx="310526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>
                <a:solidFill>
                  <a:srgbClr val="E42313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LOPDGDD y RGPD</a:t>
            </a:r>
            <a:endParaRPr lang="en-US" sz="2200">
              <a:solidFill>
                <a:srgbClr val="E42313"/>
              </a:solidFill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DE1703EF-F7B5-6888-F25C-F474B2A9FCBC}"/>
              </a:ext>
            </a:extLst>
          </p:cNvPr>
          <p:cNvSpPr/>
          <p:nvPr/>
        </p:nvSpPr>
        <p:spPr>
          <a:xfrm>
            <a:off x="4847551" y="5797582"/>
            <a:ext cx="3318867" cy="7766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Protegen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los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datos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personales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D8BBF25-E8DD-CF35-F4D1-FB21774D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649" y="5905517"/>
            <a:ext cx="3082834" cy="8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8F3BE4-3123-F7D0-F2C1-65D70C630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D48A7B64-33A2-0CBC-AC53-9DCC3C714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041" y="0"/>
            <a:ext cx="4572000" cy="68580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CD28303B-A80C-D7CA-1B4D-C6B4F052DE66}"/>
              </a:ext>
            </a:extLst>
          </p:cNvPr>
          <p:cNvSpPr/>
          <p:nvPr/>
        </p:nvSpPr>
        <p:spPr>
          <a:xfrm>
            <a:off x="4143534" y="435693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s-ES" sz="4800" dirty="0">
                <a:solidFill>
                  <a:srgbClr val="C32420"/>
                </a:solidFill>
                <a:latin typeface="HelveticaNeueLT Pro 75 Bd" pitchFamily="34" charset="0"/>
              </a:rPr>
              <a:t>Esquema Nacional de Seguridad - ENS</a:t>
            </a:r>
            <a:endParaRPr lang="en-US" sz="4450" dirty="0">
              <a:solidFill>
                <a:srgbClr val="E42313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D8BBF25-E8DD-CF35-F4D1-FB21774D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649" y="5905517"/>
            <a:ext cx="3082834" cy="863194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2760139-A3D5-6D6C-8043-BF67CAB2F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267" y="2050213"/>
            <a:ext cx="2907384" cy="1341332"/>
          </a:xfrm>
          <a:prstGeom prst="rect">
            <a:avLst/>
          </a:prstGeom>
        </p:spPr>
      </p:pic>
      <p:sp>
        <p:nvSpPr>
          <p:cNvPr id="18" name="Corchetes 17">
            <a:extLst>
              <a:ext uri="{FF2B5EF4-FFF2-40B4-BE49-F238E27FC236}">
                <a16:creationId xmlns:a16="http://schemas.microsoft.com/office/drawing/2014/main" id="{E9FF9B11-0E90-4DB5-40F4-3F7A1BC31074}"/>
              </a:ext>
            </a:extLst>
          </p:cNvPr>
          <p:cNvSpPr>
            <a:spLocks/>
          </p:cNvSpPr>
          <p:nvPr/>
        </p:nvSpPr>
        <p:spPr>
          <a:xfrm>
            <a:off x="4143534" y="2796988"/>
            <a:ext cx="4166395" cy="3284071"/>
          </a:xfrm>
          <a:prstGeom prst="bracketPair">
            <a:avLst>
              <a:gd name="adj" fmla="val 7332"/>
            </a:avLst>
          </a:prstGeom>
          <a:noFill/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/>
            <a:r>
              <a:rPr lang="es-ES" b="1" dirty="0">
                <a:solidFill>
                  <a:srgbClr val="C32420"/>
                </a:solidFill>
                <a:latin typeface="HelveticaNeueLT Pro 75 Bd" panose="020B0804020202020204" pitchFamily="34" charset="0"/>
                <a:cs typeface="Arial" pitchFamily="34" charset="0"/>
              </a:rPr>
              <a:t>Finalidad</a:t>
            </a:r>
            <a:endParaRPr lang="es-ES" sz="1600" dirty="0">
              <a:solidFill>
                <a:prstClr val="black"/>
              </a:solidFill>
              <a:latin typeface="HelveticaNeueLT Pro 45 Lt" panose="020B0403020202020204" pitchFamily="34" charset="0"/>
              <a:cs typeface="Arial" pitchFamily="34" charset="0"/>
            </a:endParaRPr>
          </a:p>
          <a:p>
            <a:pPr lvl="0">
              <a:lnSpc>
                <a:spcPts val="2700"/>
              </a:lnSpc>
            </a:pPr>
            <a:r>
              <a:rPr lang="es-ES" sz="1400" dirty="0">
                <a:solidFill>
                  <a:srgbClr val="4C565C"/>
                </a:solidFill>
              </a:rPr>
              <a:t>El principal objetivo del ENS es crear las condiciones necesarias de seguridad en el uso de los medios electrónicos, a través de medidas para garantizar la seguridad de los sistemas, los datos, las comunicaciones, y los servicios electrónicos, que permitan el ejercicio de derechos y el cumplimiento de deberes a través de estos medios.</a:t>
            </a:r>
          </a:p>
        </p:txBody>
      </p:sp>
      <p:sp>
        <p:nvSpPr>
          <p:cNvPr id="22" name="CuadroTexto 21">
            <a:hlinkClick r:id="rId5"/>
            <a:extLst>
              <a:ext uri="{FF2B5EF4-FFF2-40B4-BE49-F238E27FC236}">
                <a16:creationId xmlns:a16="http://schemas.microsoft.com/office/drawing/2014/main" id="{CD285673-EC51-34D1-2061-0A568216A7A1}"/>
              </a:ext>
            </a:extLst>
          </p:cNvPr>
          <p:cNvSpPr txBox="1"/>
          <p:nvPr/>
        </p:nvSpPr>
        <p:spPr>
          <a:xfrm>
            <a:off x="8641977" y="4207388"/>
            <a:ext cx="3769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u="sng" dirty="0">
                <a:solidFill>
                  <a:srgbClr val="008BD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https://ens.ccn.cni.es/es/</a:t>
            </a:r>
            <a:endParaRPr lang="es-ES" sz="1400" u="sng" dirty="0">
              <a:solidFill>
                <a:srgbClr val="008B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hlinkClick r:id="rId5"/>
            <a:extLst>
              <a:ext uri="{FF2B5EF4-FFF2-40B4-BE49-F238E27FC236}">
                <a16:creationId xmlns:a16="http://schemas.microsoft.com/office/drawing/2014/main" id="{09002BBE-FC1D-68F2-13AC-05A25C9FC9A7}"/>
              </a:ext>
            </a:extLst>
          </p:cNvPr>
          <p:cNvSpPr txBox="1"/>
          <p:nvPr/>
        </p:nvSpPr>
        <p:spPr>
          <a:xfrm>
            <a:off x="8641977" y="3768689"/>
            <a:ext cx="24561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HelveticaNeueLT Pro 45 Lt" panose="020B0403020202020204" pitchFamily="34" charset="0"/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 Decreto 311/2022</a:t>
            </a:r>
            <a:endParaRPr lang="es-ES" sz="1600" dirty="0">
              <a:solidFill>
                <a:prstClr val="black"/>
              </a:solidFill>
              <a:latin typeface="HelveticaNeueLT Pro 45 Lt" panose="020B04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9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9BBA8B-935A-9A04-E8AF-C8196A9B3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9D32623-7988-5141-3EB5-F13B68BE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1C4BB3F8-5278-4B3B-710F-4D8FCB65F478}"/>
              </a:ext>
            </a:extLst>
          </p:cNvPr>
          <p:cNvSpPr/>
          <p:nvPr/>
        </p:nvSpPr>
        <p:spPr>
          <a:xfrm>
            <a:off x="680488" y="568969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Organización</a:t>
            </a:r>
            <a:r>
              <a:rPr lang="en-US" sz="4450" dirty="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 de la </a:t>
            </a:r>
            <a:r>
              <a:rPr lang="en-US" sz="4450" dirty="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Ciberseguridad</a:t>
            </a:r>
            <a:r>
              <a:rPr lang="en-US" sz="4450" dirty="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 en ICEX</a:t>
            </a:r>
            <a:endParaRPr lang="en-US" sz="4450" dirty="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6353B51A-C6EE-29A5-3BEE-79515AF78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62" y="2437920"/>
            <a:ext cx="541615" cy="541615"/>
          </a:xfrm>
          <a:prstGeom prst="rect">
            <a:avLst/>
          </a:prstGeom>
        </p:spPr>
      </p:pic>
      <p:sp>
        <p:nvSpPr>
          <p:cNvPr id="6" name="Text 1">
            <a:extLst>
              <a:ext uri="{FF2B5EF4-FFF2-40B4-BE49-F238E27FC236}">
                <a16:creationId xmlns:a16="http://schemas.microsoft.com/office/drawing/2014/main" id="{52F4C5C0-2BF6-B826-4580-3B4471A5044C}"/>
              </a:ext>
            </a:extLst>
          </p:cNvPr>
          <p:cNvSpPr/>
          <p:nvPr/>
        </p:nvSpPr>
        <p:spPr>
          <a:xfrm>
            <a:off x="662505" y="2564982"/>
            <a:ext cx="3073365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Equipo de </a:t>
            </a:r>
            <a:r>
              <a:rPr lang="en-US" sz="2200" dirty="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Ciberseguridad</a:t>
            </a:r>
            <a:r>
              <a:rPr lang="en-US" sz="2200" dirty="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 (OSD)</a:t>
            </a:r>
            <a:endParaRPr lang="en-US" sz="2200" dirty="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4D788998-5ED2-5D3F-E259-EC8C8C08A2F1}"/>
              </a:ext>
            </a:extLst>
          </p:cNvPr>
          <p:cNvSpPr/>
          <p:nvPr/>
        </p:nvSpPr>
        <p:spPr>
          <a:xfrm>
            <a:off x="680488" y="3390142"/>
            <a:ext cx="294441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Implementa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políticas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,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medidas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de Protección, control y gestión de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vulnerabiliadades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,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monitorización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y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respuesta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ante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incidentes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de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seuridad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.</a:t>
            </a:r>
            <a:endParaRPr lang="en-US" sz="1700" dirty="0">
              <a:solidFill>
                <a:srgbClr val="4C565C"/>
              </a:solidFill>
              <a:latin typeface="Helvetica Neue" panose="02000503040000020004" pitchFamily="50" charset="-52"/>
            </a:endParaRPr>
          </a:p>
        </p:txBody>
      </p:sp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D7210D79-366D-ACEB-45D6-A3791D2CB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900" y="2436285"/>
            <a:ext cx="541615" cy="541615"/>
          </a:xfrm>
          <a:prstGeom prst="rect">
            <a:avLst/>
          </a:prstGeom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37DE64D3-53BF-E9E4-610F-F0093FED67F3}"/>
              </a:ext>
            </a:extLst>
          </p:cNvPr>
          <p:cNvSpPr/>
          <p:nvPr/>
        </p:nvSpPr>
        <p:spPr>
          <a:xfrm>
            <a:off x="4387126" y="2564982"/>
            <a:ext cx="258161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Responsabilidad</a:t>
            </a:r>
            <a:r>
              <a:rPr lang="en-US" sz="2200" dirty="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 </a:t>
            </a:r>
            <a:r>
              <a:rPr lang="en-US" sz="2200" dirty="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Compartida</a:t>
            </a:r>
            <a:endParaRPr lang="en-US" sz="2200" dirty="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9554CB86-6780-BB93-AF28-081BCC650604}"/>
              </a:ext>
            </a:extLst>
          </p:cNvPr>
          <p:cNvSpPr/>
          <p:nvPr/>
        </p:nvSpPr>
        <p:spPr>
          <a:xfrm>
            <a:off x="4419876" y="3518071"/>
            <a:ext cx="2405154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Todos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los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empleados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y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empleadas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deben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conocer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y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cumplir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con la Política de Seguridad y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normativa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de ICEX.</a:t>
            </a:r>
            <a:endParaRPr lang="en-US" sz="1700" dirty="0">
              <a:solidFill>
                <a:srgbClr val="4C565C"/>
              </a:solidFill>
              <a:latin typeface="Helvetica Neue" panose="02000503040000020004" pitchFamily="50" charset="-52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29552A-A919-E276-A7C2-7B18B424B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74" y="5896373"/>
            <a:ext cx="3082834" cy="8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1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9BBA8B-935A-9A04-E8AF-C8196A9B3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A29552A-A919-E276-A7C2-7B18B424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4" y="5896373"/>
            <a:ext cx="3082834" cy="863194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35FAD8B8-228F-0397-CBB5-56EA9E4A0DBF}"/>
              </a:ext>
            </a:extLst>
          </p:cNvPr>
          <p:cNvSpPr/>
          <p:nvPr/>
        </p:nvSpPr>
        <p:spPr>
          <a:xfrm>
            <a:off x="682097" y="530287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</a:rPr>
              <a:t>Diseño</a:t>
            </a:r>
            <a:r>
              <a:rPr lang="en-US" sz="4450" dirty="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</a:rPr>
              <a:t> Integral</a:t>
            </a:r>
            <a:endParaRPr lang="en-US" sz="4450" dirty="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grpSp>
        <p:nvGrpSpPr>
          <p:cNvPr id="56" name="4102 Grupo">
            <a:extLst>
              <a:ext uri="{FF2B5EF4-FFF2-40B4-BE49-F238E27FC236}">
                <a16:creationId xmlns:a16="http://schemas.microsoft.com/office/drawing/2014/main" id="{C00EA53B-E8C2-CCC8-34FB-17245AAD79DB}"/>
              </a:ext>
            </a:extLst>
          </p:cNvPr>
          <p:cNvGrpSpPr/>
          <p:nvPr/>
        </p:nvGrpSpPr>
        <p:grpSpPr>
          <a:xfrm>
            <a:off x="1412117" y="1174377"/>
            <a:ext cx="9561512" cy="4804985"/>
            <a:chOff x="611560" y="1972342"/>
            <a:chExt cx="8103619" cy="4526504"/>
          </a:xfrm>
        </p:grpSpPr>
        <p:sp>
          <p:nvSpPr>
            <p:cNvPr id="57" name="23 Rectángulo">
              <a:extLst>
                <a:ext uri="{FF2B5EF4-FFF2-40B4-BE49-F238E27FC236}">
                  <a16:creationId xmlns:a16="http://schemas.microsoft.com/office/drawing/2014/main" id="{36D3B726-E971-7518-B494-460773ADF583}"/>
                </a:ext>
              </a:extLst>
            </p:cNvPr>
            <p:cNvSpPr/>
            <p:nvPr/>
          </p:nvSpPr>
          <p:spPr>
            <a:xfrm>
              <a:off x="4529850" y="2375819"/>
              <a:ext cx="4185329" cy="189106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Pro 45 Lt" panose="020B0403020202020204" pitchFamily="34" charset="0"/>
              </a:endParaRPr>
            </a:p>
          </p:txBody>
        </p:sp>
        <p:sp>
          <p:nvSpPr>
            <p:cNvPr id="58" name="24 Rectángulo">
              <a:extLst>
                <a:ext uri="{FF2B5EF4-FFF2-40B4-BE49-F238E27FC236}">
                  <a16:creationId xmlns:a16="http://schemas.microsoft.com/office/drawing/2014/main" id="{E84BB281-752E-3212-80C2-6EE102CF41A7}"/>
                </a:ext>
              </a:extLst>
            </p:cNvPr>
            <p:cNvSpPr/>
            <p:nvPr/>
          </p:nvSpPr>
          <p:spPr>
            <a:xfrm>
              <a:off x="611560" y="2375819"/>
              <a:ext cx="4185329" cy="189106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Pro 45 Lt" panose="020B0403020202020204" pitchFamily="34" charset="0"/>
              </a:endParaRPr>
            </a:p>
          </p:txBody>
        </p:sp>
        <p:sp>
          <p:nvSpPr>
            <p:cNvPr id="59" name="18 Rectángulo">
              <a:extLst>
                <a:ext uri="{FF2B5EF4-FFF2-40B4-BE49-F238E27FC236}">
                  <a16:creationId xmlns:a16="http://schemas.microsoft.com/office/drawing/2014/main" id="{F53D81BF-E505-EF3C-F8E6-181804E2B6AD}"/>
                </a:ext>
              </a:extLst>
            </p:cNvPr>
            <p:cNvSpPr/>
            <p:nvPr/>
          </p:nvSpPr>
          <p:spPr>
            <a:xfrm>
              <a:off x="4529850" y="4257443"/>
              <a:ext cx="4185329" cy="18910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Pro 45 Lt" panose="020B0403020202020204" pitchFamily="34" charset="0"/>
              </a:endParaRPr>
            </a:p>
          </p:txBody>
        </p:sp>
        <p:sp>
          <p:nvSpPr>
            <p:cNvPr id="60" name="13 Rectángulo">
              <a:extLst>
                <a:ext uri="{FF2B5EF4-FFF2-40B4-BE49-F238E27FC236}">
                  <a16:creationId xmlns:a16="http://schemas.microsoft.com/office/drawing/2014/main" id="{84261FD4-7AD0-660D-2952-0FA5AB90BE1D}"/>
                </a:ext>
              </a:extLst>
            </p:cNvPr>
            <p:cNvSpPr/>
            <p:nvPr/>
          </p:nvSpPr>
          <p:spPr>
            <a:xfrm>
              <a:off x="611560" y="4257443"/>
              <a:ext cx="4185329" cy="189106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Pro 45 Lt" panose="020B0403020202020204" pitchFamily="34" charset="0"/>
              </a:endParaRPr>
            </a:p>
          </p:txBody>
        </p:sp>
        <p:sp>
          <p:nvSpPr>
            <p:cNvPr id="61" name="15 CuadroTexto">
              <a:extLst>
                <a:ext uri="{FF2B5EF4-FFF2-40B4-BE49-F238E27FC236}">
                  <a16:creationId xmlns:a16="http://schemas.microsoft.com/office/drawing/2014/main" id="{E913AD3D-7047-F261-EE1E-E7E7719DA536}"/>
                </a:ext>
              </a:extLst>
            </p:cNvPr>
            <p:cNvSpPr txBox="1"/>
            <p:nvPr/>
          </p:nvSpPr>
          <p:spPr>
            <a:xfrm>
              <a:off x="672551" y="5567930"/>
              <a:ext cx="1368152" cy="434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NeueLT Pro 45 Lt" panose="020B0403020202020204" pitchFamily="34" charset="0"/>
                </a:rPr>
                <a:t>actuar</a:t>
              </a:r>
            </a:p>
          </p:txBody>
        </p:sp>
        <p:sp>
          <p:nvSpPr>
            <p:cNvPr id="62" name="16 CuadroTexto">
              <a:extLst>
                <a:ext uri="{FF2B5EF4-FFF2-40B4-BE49-F238E27FC236}">
                  <a16:creationId xmlns:a16="http://schemas.microsoft.com/office/drawing/2014/main" id="{167191AE-8008-EB52-5D3E-F8F5939E16CA}"/>
                </a:ext>
              </a:extLst>
            </p:cNvPr>
            <p:cNvSpPr txBox="1"/>
            <p:nvPr/>
          </p:nvSpPr>
          <p:spPr>
            <a:xfrm>
              <a:off x="672551" y="4437112"/>
              <a:ext cx="2417592" cy="111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45 Lt" pitchFamily="34" charset="0"/>
                </a:rPr>
                <a:t>Análisis de incidentes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45 Lt" pitchFamily="34" charset="0"/>
                </a:rPr>
                <a:t>Plan de Respuesta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45 Lt" pitchFamily="34" charset="0"/>
                </a:rPr>
                <a:t>ante incidentes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45 Lt" pitchFamily="34" charset="0"/>
                </a:rPr>
                <a:t>Planes de contingencia</a:t>
              </a:r>
            </a:p>
          </p:txBody>
        </p:sp>
        <p:sp>
          <p:nvSpPr>
            <p:cNvPr id="63" name="19 CuadroTexto">
              <a:extLst>
                <a:ext uri="{FF2B5EF4-FFF2-40B4-BE49-F238E27FC236}">
                  <a16:creationId xmlns:a16="http://schemas.microsoft.com/office/drawing/2014/main" id="{FCEDE345-F93F-910E-EB58-6568201A6E3D}"/>
                </a:ext>
              </a:extLst>
            </p:cNvPr>
            <p:cNvSpPr txBox="1"/>
            <p:nvPr/>
          </p:nvSpPr>
          <p:spPr>
            <a:xfrm>
              <a:off x="6718288" y="5614578"/>
              <a:ext cx="1939369" cy="434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NeueLT Pro 45 Lt" panose="020B0403020202020204" pitchFamily="34" charset="0"/>
                </a:rPr>
                <a:t>detectar</a:t>
              </a:r>
            </a:p>
          </p:txBody>
        </p:sp>
        <p:sp>
          <p:nvSpPr>
            <p:cNvPr id="64" name="21 CuadroTexto">
              <a:extLst>
                <a:ext uri="{FF2B5EF4-FFF2-40B4-BE49-F238E27FC236}">
                  <a16:creationId xmlns:a16="http://schemas.microsoft.com/office/drawing/2014/main" id="{417AD666-8E1E-864D-4327-78C200D73DAD}"/>
                </a:ext>
              </a:extLst>
            </p:cNvPr>
            <p:cNvSpPr txBox="1"/>
            <p:nvPr/>
          </p:nvSpPr>
          <p:spPr>
            <a:xfrm>
              <a:off x="6622514" y="4469770"/>
              <a:ext cx="2053942" cy="840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45 Lt" panose="020B0403020202020204" pitchFamily="34" charset="0"/>
                </a:rPr>
                <a:t>Detecciones incidentes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45 Lt" panose="020B0403020202020204" pitchFamily="34" charset="0"/>
                </a:rPr>
                <a:t>Priorización de riesgos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45 Lt" panose="020B0403020202020204" pitchFamily="34" charset="0"/>
                </a:rPr>
                <a:t>Herramientas monitorización</a:t>
              </a:r>
            </a:p>
          </p:txBody>
        </p:sp>
        <p:sp>
          <p:nvSpPr>
            <p:cNvPr id="65" name="25 CuadroTexto">
              <a:extLst>
                <a:ext uri="{FF2B5EF4-FFF2-40B4-BE49-F238E27FC236}">
                  <a16:creationId xmlns:a16="http://schemas.microsoft.com/office/drawing/2014/main" id="{837C1935-2CCD-A117-73EC-DF415B9D6D18}"/>
                </a:ext>
              </a:extLst>
            </p:cNvPr>
            <p:cNvSpPr txBox="1"/>
            <p:nvPr/>
          </p:nvSpPr>
          <p:spPr>
            <a:xfrm>
              <a:off x="659786" y="2336973"/>
              <a:ext cx="1899297" cy="434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NeueLT Pro 45 Lt" panose="020B0403020202020204" pitchFamily="34" charset="0"/>
                </a:rPr>
                <a:t>predecir</a:t>
              </a:r>
            </a:p>
          </p:txBody>
        </p:sp>
        <p:sp>
          <p:nvSpPr>
            <p:cNvPr id="66" name="26 CuadroTexto">
              <a:extLst>
                <a:ext uri="{FF2B5EF4-FFF2-40B4-BE49-F238E27FC236}">
                  <a16:creationId xmlns:a16="http://schemas.microsoft.com/office/drawing/2014/main" id="{8E712621-61D5-9B86-BA1F-BD201737603D}"/>
                </a:ext>
              </a:extLst>
            </p:cNvPr>
            <p:cNvSpPr txBox="1"/>
            <p:nvPr/>
          </p:nvSpPr>
          <p:spPr>
            <a:xfrm>
              <a:off x="683568" y="2875339"/>
              <a:ext cx="2085610" cy="77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Pro 45 Lt" pitchFamily="34" charset="0"/>
                </a:rPr>
                <a:t>Evaluar y priorizar riesgos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Pro 45 Lt" pitchFamily="34" charset="0"/>
                </a:rPr>
                <a:t>Evaluar nuestro sistema de seguridad</a:t>
              </a:r>
            </a:p>
          </p:txBody>
        </p:sp>
        <p:sp>
          <p:nvSpPr>
            <p:cNvPr id="67" name="27 CuadroTexto">
              <a:extLst>
                <a:ext uri="{FF2B5EF4-FFF2-40B4-BE49-F238E27FC236}">
                  <a16:creationId xmlns:a16="http://schemas.microsoft.com/office/drawing/2014/main" id="{0A540ECF-6AA9-8961-7B68-8F57EBED10F2}"/>
                </a:ext>
              </a:extLst>
            </p:cNvPr>
            <p:cNvSpPr txBox="1"/>
            <p:nvPr/>
          </p:nvSpPr>
          <p:spPr>
            <a:xfrm>
              <a:off x="6705151" y="2342255"/>
              <a:ext cx="1899297" cy="434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NeueLT Pro 45 Lt" panose="020B0403020202020204" pitchFamily="34" charset="0"/>
                </a:rPr>
                <a:t>prevenir</a:t>
              </a:r>
            </a:p>
          </p:txBody>
        </p:sp>
        <p:sp>
          <p:nvSpPr>
            <p:cNvPr id="68" name="28 CuadroTexto">
              <a:extLst>
                <a:ext uri="{FF2B5EF4-FFF2-40B4-BE49-F238E27FC236}">
                  <a16:creationId xmlns:a16="http://schemas.microsoft.com/office/drawing/2014/main" id="{EEB6C989-E29E-711F-5635-003B92B25DB0}"/>
                </a:ext>
              </a:extLst>
            </p:cNvPr>
            <p:cNvSpPr txBox="1"/>
            <p:nvPr/>
          </p:nvSpPr>
          <p:spPr>
            <a:xfrm>
              <a:off x="6473731" y="2891507"/>
              <a:ext cx="2224497" cy="840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Pro 45 Lt" pitchFamily="34" charset="0"/>
                </a:rPr>
                <a:t>Configuración y actualizaciones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Pro 45 Lt" pitchFamily="34" charset="0"/>
                </a:rPr>
                <a:t>Auditorías sistema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Pro 45 Lt" pitchFamily="34" charset="0"/>
                </a:rPr>
                <a:t>Sistemas protección</a:t>
              </a:r>
            </a:p>
          </p:txBody>
        </p:sp>
        <p:cxnSp>
          <p:nvCxnSpPr>
            <p:cNvPr id="69" name="4096 Conector recto">
              <a:extLst>
                <a:ext uri="{FF2B5EF4-FFF2-40B4-BE49-F238E27FC236}">
                  <a16:creationId xmlns:a16="http://schemas.microsoft.com/office/drawing/2014/main" id="{EAA1CF1B-A92F-7549-DBD8-276A0FBEAC6C}"/>
                </a:ext>
              </a:extLst>
            </p:cNvPr>
            <p:cNvCxnSpPr/>
            <p:nvPr/>
          </p:nvCxnSpPr>
          <p:spPr>
            <a:xfrm flipH="1">
              <a:off x="626074" y="4257443"/>
              <a:ext cx="8089105" cy="0"/>
            </a:xfrm>
            <a:prstGeom prst="line">
              <a:avLst/>
            </a:prstGeom>
            <a:noFill/>
            <a:ln w="50800" cap="flat" cmpd="sng" algn="ctr">
              <a:solidFill>
                <a:sysClr val="window" lastClr="FFFFFF"/>
              </a:solidFill>
              <a:prstDash val="sysDot"/>
              <a:miter lim="800000"/>
            </a:ln>
            <a:effectLst/>
          </p:spPr>
        </p:cxnSp>
        <p:cxnSp>
          <p:nvCxnSpPr>
            <p:cNvPr id="70" name="34 Conector recto">
              <a:extLst>
                <a:ext uri="{FF2B5EF4-FFF2-40B4-BE49-F238E27FC236}">
                  <a16:creationId xmlns:a16="http://schemas.microsoft.com/office/drawing/2014/main" id="{AA32E08A-0A5D-3394-0451-7365D0C1C625}"/>
                </a:ext>
              </a:extLst>
            </p:cNvPr>
            <p:cNvCxnSpPr/>
            <p:nvPr/>
          </p:nvCxnSpPr>
          <p:spPr>
            <a:xfrm>
              <a:off x="4788024" y="2356769"/>
              <a:ext cx="0" cy="3734381"/>
            </a:xfrm>
            <a:prstGeom prst="line">
              <a:avLst/>
            </a:prstGeom>
            <a:noFill/>
            <a:ln w="50800" cap="flat" cmpd="sng" algn="ctr">
              <a:solidFill>
                <a:sysClr val="window" lastClr="FFFFFF"/>
              </a:solidFill>
              <a:prstDash val="sysDot"/>
              <a:miter lim="800000"/>
            </a:ln>
            <a:effectLst/>
          </p:spPr>
        </p:cxnSp>
        <p:grpSp>
          <p:nvGrpSpPr>
            <p:cNvPr id="71" name="17 Grupo">
              <a:extLst>
                <a:ext uri="{FF2B5EF4-FFF2-40B4-BE49-F238E27FC236}">
                  <a16:creationId xmlns:a16="http://schemas.microsoft.com/office/drawing/2014/main" id="{E51FD0D9-F74A-7021-0F1F-2CCC1E97F270}"/>
                </a:ext>
              </a:extLst>
            </p:cNvPr>
            <p:cNvGrpSpPr/>
            <p:nvPr/>
          </p:nvGrpSpPr>
          <p:grpSpPr>
            <a:xfrm>
              <a:off x="2747537" y="2307771"/>
              <a:ext cx="4047157" cy="3840733"/>
              <a:chOff x="2987824" y="1996891"/>
              <a:chExt cx="3593934" cy="3410626"/>
            </a:xfrm>
          </p:grpSpPr>
          <p:sp>
            <p:nvSpPr>
              <p:cNvPr id="76" name="11 Elipse">
                <a:extLst>
                  <a:ext uri="{FF2B5EF4-FFF2-40B4-BE49-F238E27FC236}">
                    <a16:creationId xmlns:a16="http://schemas.microsoft.com/office/drawing/2014/main" id="{B180C7D2-421D-F4D0-BEB7-676B7FA83258}"/>
                  </a:ext>
                </a:extLst>
              </p:cNvPr>
              <p:cNvSpPr/>
              <p:nvPr/>
            </p:nvSpPr>
            <p:spPr>
              <a:xfrm>
                <a:off x="2987824" y="1996891"/>
                <a:ext cx="3593934" cy="3410626"/>
              </a:xfrm>
              <a:prstGeom prst="ellipse">
                <a:avLst/>
              </a:prstGeom>
              <a:noFill/>
              <a:ln w="1524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45 Lt" panose="020B0403020202020204" pitchFamily="34" charset="0"/>
                </a:endParaRPr>
              </a:p>
            </p:txBody>
          </p:sp>
          <p:sp>
            <p:nvSpPr>
              <p:cNvPr id="77" name="14 Elipse">
                <a:extLst>
                  <a:ext uri="{FF2B5EF4-FFF2-40B4-BE49-F238E27FC236}">
                    <a16:creationId xmlns:a16="http://schemas.microsoft.com/office/drawing/2014/main" id="{3F1C5A16-7D74-F497-C97E-2600D88A493D}"/>
                  </a:ext>
                </a:extLst>
              </p:cNvPr>
              <p:cNvSpPr/>
              <p:nvPr/>
            </p:nvSpPr>
            <p:spPr>
              <a:xfrm>
                <a:off x="3563436" y="2466602"/>
                <a:ext cx="2461929" cy="246192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Pro 45 Lt" panose="020B0403020202020204" pitchFamily="34" charset="0"/>
                  </a:rPr>
                  <a:t>Proceso continuo de vigilancia y verificación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Pro 45 Lt" panose="020B0403020202020204" pitchFamily="34" charset="0"/>
                </a:endParaRPr>
              </a:p>
            </p:txBody>
          </p:sp>
        </p:grpSp>
        <p:sp>
          <p:nvSpPr>
            <p:cNvPr id="72" name="4101 Flecha abajo">
              <a:extLst>
                <a:ext uri="{FF2B5EF4-FFF2-40B4-BE49-F238E27FC236}">
                  <a16:creationId xmlns:a16="http://schemas.microsoft.com/office/drawing/2014/main" id="{B13CB7DB-29C3-F1F2-511D-44CBBDF44B9E}"/>
                </a:ext>
              </a:extLst>
            </p:cNvPr>
            <p:cNvSpPr/>
            <p:nvPr/>
          </p:nvSpPr>
          <p:spPr>
            <a:xfrm rot="10800000">
              <a:off x="2948362" y="3857333"/>
              <a:ext cx="305595" cy="720080"/>
            </a:xfrm>
            <a:prstGeom prst="downArrow">
              <a:avLst>
                <a:gd name="adj1" fmla="val 50000"/>
                <a:gd name="adj2" fmla="val 71170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Pro 45 Lt" panose="020B0403020202020204" pitchFamily="34" charset="0"/>
              </a:endParaRPr>
            </a:p>
          </p:txBody>
        </p:sp>
        <p:sp>
          <p:nvSpPr>
            <p:cNvPr id="73" name="39 Flecha abajo">
              <a:extLst>
                <a:ext uri="{FF2B5EF4-FFF2-40B4-BE49-F238E27FC236}">
                  <a16:creationId xmlns:a16="http://schemas.microsoft.com/office/drawing/2014/main" id="{C9A28877-5BFE-D284-4BE3-3DE6AF55EBF1}"/>
                </a:ext>
              </a:extLst>
            </p:cNvPr>
            <p:cNvSpPr/>
            <p:nvPr/>
          </p:nvSpPr>
          <p:spPr>
            <a:xfrm>
              <a:off x="6311095" y="3911672"/>
              <a:ext cx="349137" cy="720080"/>
            </a:xfrm>
            <a:prstGeom prst="downArrow">
              <a:avLst>
                <a:gd name="adj1" fmla="val 50000"/>
                <a:gd name="adj2" fmla="val 68509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Pro 45 Lt" panose="020B0403020202020204" pitchFamily="34" charset="0"/>
              </a:endParaRPr>
            </a:p>
          </p:txBody>
        </p:sp>
        <p:sp>
          <p:nvSpPr>
            <p:cNvPr id="74" name="41 CuadroTexto">
              <a:extLst>
                <a:ext uri="{FF2B5EF4-FFF2-40B4-BE49-F238E27FC236}">
                  <a16:creationId xmlns:a16="http://schemas.microsoft.com/office/drawing/2014/main" id="{07A71B5B-4EFF-F9B1-4076-9CE51F410869}"/>
                </a:ext>
              </a:extLst>
            </p:cNvPr>
            <p:cNvSpPr txBox="1"/>
            <p:nvPr/>
          </p:nvSpPr>
          <p:spPr>
            <a:xfrm>
              <a:off x="4112813" y="6208907"/>
              <a:ext cx="1368152" cy="289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400">
                  <a:solidFill>
                    <a:schemeClr val="bg1"/>
                  </a:solidFill>
                  <a:highlight>
                    <a:srgbClr val="000000"/>
                  </a:highlight>
                  <a:latin typeface="HelveticaNeueLT Pro 75 Bd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0000"/>
                  </a:highlight>
                  <a:uLnTx/>
                  <a:uFillTx/>
                  <a:latin typeface="HelveticaNeueLT Pro 45 Lt" panose="020B0403020202020204" pitchFamily="34" charset="0"/>
                </a:rPr>
                <a:t>Conformidad</a:t>
              </a:r>
            </a:p>
          </p:txBody>
        </p:sp>
        <p:sp>
          <p:nvSpPr>
            <p:cNvPr id="75" name="42 CuadroTexto">
              <a:extLst>
                <a:ext uri="{FF2B5EF4-FFF2-40B4-BE49-F238E27FC236}">
                  <a16:creationId xmlns:a16="http://schemas.microsoft.com/office/drawing/2014/main" id="{3F59A808-E16E-823B-6960-7F956B32A8B4}"/>
                </a:ext>
              </a:extLst>
            </p:cNvPr>
            <p:cNvSpPr txBox="1"/>
            <p:nvPr/>
          </p:nvSpPr>
          <p:spPr>
            <a:xfrm>
              <a:off x="4091816" y="1972342"/>
              <a:ext cx="1368152" cy="289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0000"/>
                  </a:highlight>
                  <a:uLnTx/>
                  <a:uFillTx/>
                  <a:latin typeface="HelveticaNeueLT Pro 45 Lt" panose="020B0403020202020204" pitchFamily="34" charset="0"/>
                </a:rPr>
                <a:t>Política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02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6FD3B-8C23-0B21-423C-3A21623E5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4013108-C94A-D54B-481F-D48909E9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96"/>
          <a:stretch/>
        </p:blipFill>
        <p:spPr>
          <a:xfrm>
            <a:off x="-1955676" y="-433767"/>
            <a:ext cx="5486400" cy="7291767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32E241A7-0332-3DF7-8BA8-E4A81F0CEF5D}"/>
              </a:ext>
            </a:extLst>
          </p:cNvPr>
          <p:cNvSpPr/>
          <p:nvPr/>
        </p:nvSpPr>
        <p:spPr>
          <a:xfrm>
            <a:off x="4564618" y="414196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Buenas Prácticas para los Usuarios</a:t>
            </a:r>
            <a:endParaRPr lang="en-US" sz="445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CC8B22AD-8CDB-9531-DFC1-F20F0C8C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618" y="2164534"/>
            <a:ext cx="1083231" cy="1299924"/>
          </a:xfrm>
          <a:prstGeom prst="rect">
            <a:avLst/>
          </a:prstGeom>
        </p:spPr>
      </p:pic>
      <p:sp>
        <p:nvSpPr>
          <p:cNvPr id="6" name="Text 1">
            <a:extLst>
              <a:ext uri="{FF2B5EF4-FFF2-40B4-BE49-F238E27FC236}">
                <a16:creationId xmlns:a16="http://schemas.microsoft.com/office/drawing/2014/main" id="{2970CC3C-56BC-1D3C-A81E-70835F7A14A7}"/>
              </a:ext>
            </a:extLst>
          </p:cNvPr>
          <p:cNvSpPr/>
          <p:nvPr/>
        </p:nvSpPr>
        <p:spPr>
          <a:xfrm>
            <a:off x="5799034" y="2189085"/>
            <a:ext cx="324695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Correo Electrónico</a:t>
            </a:r>
            <a:endParaRPr lang="en-US" sz="220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FECA60FC-13D8-5ED7-7452-0966BA9562BD}"/>
              </a:ext>
            </a:extLst>
          </p:cNvPr>
          <p:cNvSpPr/>
          <p:nvPr/>
        </p:nvSpPr>
        <p:spPr>
          <a:xfrm>
            <a:off x="5799034" y="2675217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No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abrir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correos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sospechosos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y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verificar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enlaces.</a:t>
            </a:r>
            <a:endParaRPr lang="en-US" sz="1700" dirty="0">
              <a:solidFill>
                <a:srgbClr val="4C565C"/>
              </a:solidFill>
              <a:latin typeface="Helvetica Neue" panose="02000503040000020004" pitchFamily="50" charset="-52"/>
            </a:endParaRPr>
          </a:p>
        </p:txBody>
      </p:sp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BD46AD9C-2F12-B525-BA9A-921960FF6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618" y="3464458"/>
            <a:ext cx="1083231" cy="1299924"/>
          </a:xfrm>
          <a:prstGeom prst="rect">
            <a:avLst/>
          </a:prstGeom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D91BD1DB-E3C5-AA0F-F365-E57C99F2A706}"/>
              </a:ext>
            </a:extLst>
          </p:cNvPr>
          <p:cNvSpPr/>
          <p:nvPr/>
        </p:nvSpPr>
        <p:spPr>
          <a:xfrm>
            <a:off x="5799034" y="348900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Contraseñas</a:t>
            </a:r>
            <a:endParaRPr lang="en-US" sz="220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56A36F29-2CC2-DD64-4D44-C5A10350FB41}"/>
              </a:ext>
            </a:extLst>
          </p:cNvPr>
          <p:cNvSpPr/>
          <p:nvPr/>
        </p:nvSpPr>
        <p:spPr>
          <a:xfrm>
            <a:off x="5799034" y="3975141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Usar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contraseñas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robustas y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su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cambio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 de forma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periódica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  <a:ea typeface="DM Sans" pitchFamily="34" charset="-122"/>
                <a:cs typeface="DM Sans" pitchFamily="34" charset="-120"/>
              </a:rPr>
              <a:t>.</a:t>
            </a:r>
            <a:endParaRPr lang="en-US" sz="1700" dirty="0">
              <a:solidFill>
                <a:srgbClr val="4C565C"/>
              </a:solidFill>
              <a:latin typeface="Helvetica Neue" panose="02000503040000020004" pitchFamily="50" charset="-52"/>
            </a:endParaRPr>
          </a:p>
        </p:txBody>
      </p:sp>
      <p:pic>
        <p:nvPicPr>
          <p:cNvPr id="11" name="Image 3" descr="preencoded.png">
            <a:extLst>
              <a:ext uri="{FF2B5EF4-FFF2-40B4-BE49-F238E27FC236}">
                <a16:creationId xmlns:a16="http://schemas.microsoft.com/office/drawing/2014/main" id="{10949276-80CB-8698-CBD2-90E6D5910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618" y="4764383"/>
            <a:ext cx="1083231" cy="1299924"/>
          </a:xfrm>
          <a:prstGeom prst="rect">
            <a:avLst/>
          </a:prstGeom>
        </p:spPr>
      </p:pic>
      <p:sp>
        <p:nvSpPr>
          <p:cNvPr id="12" name="Text 5">
            <a:extLst>
              <a:ext uri="{FF2B5EF4-FFF2-40B4-BE49-F238E27FC236}">
                <a16:creationId xmlns:a16="http://schemas.microsoft.com/office/drawing/2014/main" id="{5FE74A5A-EE93-BC6A-9E3C-74FE04F2393A}"/>
              </a:ext>
            </a:extLst>
          </p:cNvPr>
          <p:cNvSpPr/>
          <p:nvPr/>
        </p:nvSpPr>
        <p:spPr>
          <a:xfrm>
            <a:off x="5799034" y="478893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Dispositivos</a:t>
            </a:r>
            <a:endParaRPr lang="en-US" sz="220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425FF90B-B7A9-B624-4190-EEBC46D4DA14}"/>
              </a:ext>
            </a:extLst>
          </p:cNvPr>
          <p:cNvSpPr/>
          <p:nvPr/>
        </p:nvSpPr>
        <p:spPr>
          <a:xfrm>
            <a:off x="5799034" y="5275065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Bloquear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la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pantalla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, usar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contraseñas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y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mantener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</a:t>
            </a:r>
          </a:p>
          <a:p>
            <a:pPr>
              <a:lnSpc>
                <a:spcPts val="2700"/>
              </a:lnSpc>
            </a:pP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el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escritorio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limpio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74CD68-A401-E606-7CB3-19518A6CB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649" y="5905517"/>
            <a:ext cx="3082834" cy="8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5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6FD3B-8C23-0B21-423C-3A21623E5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4013108-C94A-D54B-481F-D48909E980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96"/>
          <a:stretch/>
        </p:blipFill>
        <p:spPr>
          <a:xfrm>
            <a:off x="-1955676" y="-433767"/>
            <a:ext cx="5486400" cy="7291767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32E241A7-0332-3DF7-8BA8-E4A81F0CEF5D}"/>
              </a:ext>
            </a:extLst>
          </p:cNvPr>
          <p:cNvSpPr/>
          <p:nvPr/>
        </p:nvSpPr>
        <p:spPr>
          <a:xfrm>
            <a:off x="4564618" y="414196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</a:rPr>
              <a:t>Algunas</a:t>
            </a:r>
            <a:r>
              <a:rPr lang="en-US" sz="4450" dirty="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</a:rPr>
              <a:t> </a:t>
            </a:r>
            <a:r>
              <a:rPr lang="en-US" sz="4450" dirty="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</a:rPr>
              <a:t>Herramientas</a:t>
            </a:r>
            <a:r>
              <a:rPr lang="en-US" sz="4450" dirty="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</a:rPr>
              <a:t> de Protección.</a:t>
            </a:r>
            <a:endParaRPr lang="en-US" sz="4450" dirty="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CC8B22AD-8CDB-9531-DFC1-F20F0C8C4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618" y="2164534"/>
            <a:ext cx="1083231" cy="1299924"/>
          </a:xfrm>
          <a:prstGeom prst="rect">
            <a:avLst/>
          </a:prstGeom>
        </p:spPr>
      </p:pic>
      <p:sp>
        <p:nvSpPr>
          <p:cNvPr id="6" name="Text 1">
            <a:extLst>
              <a:ext uri="{FF2B5EF4-FFF2-40B4-BE49-F238E27FC236}">
                <a16:creationId xmlns:a16="http://schemas.microsoft.com/office/drawing/2014/main" id="{2970CC3C-56BC-1D3C-A81E-70835F7A14A7}"/>
              </a:ext>
            </a:extLst>
          </p:cNvPr>
          <p:cNvSpPr/>
          <p:nvPr/>
        </p:nvSpPr>
        <p:spPr>
          <a:xfrm>
            <a:off x="5799034" y="2189085"/>
            <a:ext cx="324695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Correo Electrónico</a:t>
            </a:r>
            <a:endParaRPr lang="en-US" sz="220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FECA60FC-13D8-5ED7-7452-0966BA9562BD}"/>
              </a:ext>
            </a:extLst>
          </p:cNvPr>
          <p:cNvSpPr/>
          <p:nvPr/>
        </p:nvSpPr>
        <p:spPr>
          <a:xfrm>
            <a:off x="5799034" y="2675217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Correo </a:t>
            </a:r>
            <a:r>
              <a:rPr lang="es-E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Limpio (cuarentena)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– Plataforma Barracuda</a:t>
            </a:r>
          </a:p>
        </p:txBody>
      </p:sp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BD46AD9C-2F12-B525-BA9A-921960FF6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618" y="3464458"/>
            <a:ext cx="1083231" cy="1299924"/>
          </a:xfrm>
          <a:prstGeom prst="rect">
            <a:avLst/>
          </a:prstGeom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D91BD1DB-E3C5-AA0F-F365-E57C99F2A706}"/>
              </a:ext>
            </a:extLst>
          </p:cNvPr>
          <p:cNvSpPr/>
          <p:nvPr/>
        </p:nvSpPr>
        <p:spPr>
          <a:xfrm>
            <a:off x="5799034" y="348900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</a:rPr>
              <a:t>Acceso</a:t>
            </a:r>
            <a:r>
              <a:rPr lang="en-US" sz="2200" dirty="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</a:rPr>
              <a:t> Cuentas de Usuario.</a:t>
            </a:r>
            <a:endParaRPr lang="en-US" sz="2200" dirty="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56A36F29-2CC2-DD64-4D44-C5A10350FB41}"/>
              </a:ext>
            </a:extLst>
          </p:cNvPr>
          <p:cNvSpPr/>
          <p:nvPr/>
        </p:nvSpPr>
        <p:spPr>
          <a:xfrm>
            <a:off x="5799034" y="3975141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Doble Factor de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Autenticación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 (2FA) – Microsoft Authenticator </a:t>
            </a:r>
          </a:p>
        </p:txBody>
      </p:sp>
      <p:pic>
        <p:nvPicPr>
          <p:cNvPr id="11" name="Image 3" descr="preencoded.png">
            <a:extLst>
              <a:ext uri="{FF2B5EF4-FFF2-40B4-BE49-F238E27FC236}">
                <a16:creationId xmlns:a16="http://schemas.microsoft.com/office/drawing/2014/main" id="{10949276-80CB-8698-CBD2-90E6D5910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618" y="4764383"/>
            <a:ext cx="1083231" cy="1299924"/>
          </a:xfrm>
          <a:prstGeom prst="rect">
            <a:avLst/>
          </a:prstGeom>
        </p:spPr>
      </p:pic>
      <p:sp>
        <p:nvSpPr>
          <p:cNvPr id="12" name="Text 5">
            <a:extLst>
              <a:ext uri="{FF2B5EF4-FFF2-40B4-BE49-F238E27FC236}">
                <a16:creationId xmlns:a16="http://schemas.microsoft.com/office/drawing/2014/main" id="{5FE74A5A-EE93-BC6A-9E3C-74FE04F2393A}"/>
              </a:ext>
            </a:extLst>
          </p:cNvPr>
          <p:cNvSpPr/>
          <p:nvPr/>
        </p:nvSpPr>
        <p:spPr>
          <a:xfrm>
            <a:off x="5799034" y="478893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 err="1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Dispositivos</a:t>
            </a:r>
            <a:r>
              <a:rPr lang="en-US" sz="2200" dirty="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 - Aplicaciones</a:t>
            </a:r>
            <a:endParaRPr lang="en-US" sz="2200" dirty="0">
              <a:solidFill>
                <a:srgbClr val="E42313"/>
              </a:solidFill>
              <a:latin typeface="Helvetica Neue" panose="02000503040000020004" pitchFamily="50" charset="-52"/>
            </a:endParaRPr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425FF90B-B7A9-B624-4190-EEBC46D4DA14}"/>
              </a:ext>
            </a:extLst>
          </p:cNvPr>
          <p:cNvSpPr/>
          <p:nvPr/>
        </p:nvSpPr>
        <p:spPr>
          <a:xfrm>
            <a:off x="5799034" y="5145168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Antivirus / EDR – Cortex XDR Palo Alto</a:t>
            </a:r>
          </a:p>
          <a:p>
            <a:pPr>
              <a:lnSpc>
                <a:spcPts val="2700"/>
              </a:lnSpc>
            </a:pP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Portales Web – Web </a:t>
            </a:r>
            <a:r>
              <a:rPr lang="en-US" sz="1700" dirty="0" err="1">
                <a:solidFill>
                  <a:srgbClr val="4C565C"/>
                </a:solidFill>
                <a:latin typeface="Helvetica Neue" panose="02000503040000020004" pitchFamily="50" charset="-52"/>
              </a:rPr>
              <a:t>Aplication</a:t>
            </a:r>
            <a:r>
              <a:rPr lang="en-US" sz="1700" dirty="0">
                <a:solidFill>
                  <a:srgbClr val="4C565C"/>
                </a:solidFill>
                <a:latin typeface="Helvetica Neue" panose="02000503040000020004" pitchFamily="50" charset="-52"/>
              </a:rPr>
              <a:t> Firewall (WAF)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74CD68-A401-E606-7CB3-19518A6CBA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8649" y="5905517"/>
            <a:ext cx="3082834" cy="8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2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83D338-FD23-8CD1-DAF4-B5E1861B2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D29EC28-DF15-5BE0-717F-B792786202BF}"/>
              </a:ext>
            </a:extLst>
          </p:cNvPr>
          <p:cNvSpPr/>
          <p:nvPr/>
        </p:nvSpPr>
        <p:spPr>
          <a:xfrm>
            <a:off x="1358153" y="1667448"/>
            <a:ext cx="9475693" cy="788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s-ES" sz="4450" dirty="0">
                <a:solidFill>
                  <a:srgbClr val="E42313"/>
                </a:solidFill>
                <a:latin typeface="Helvetica Neue" panose="02000503040000020004" pitchFamily="50" charset="-52"/>
                <a:ea typeface="Dela Gothic One" pitchFamily="34" charset="-122"/>
                <a:cs typeface="Dela Gothic One" pitchFamily="34" charset="-120"/>
              </a:rPr>
              <a:t>!La seguridad digital empieza contigo!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F72C163-8A77-CB7B-DB00-D497ED73A1AF}"/>
              </a:ext>
            </a:extLst>
          </p:cNvPr>
          <p:cNvGrpSpPr/>
          <p:nvPr/>
        </p:nvGrpSpPr>
        <p:grpSpPr>
          <a:xfrm>
            <a:off x="2524757" y="4401659"/>
            <a:ext cx="6750598" cy="649141"/>
            <a:chOff x="5362003" y="4679552"/>
            <a:chExt cx="6536725" cy="818561"/>
          </a:xfrm>
        </p:grpSpPr>
        <p:pic>
          <p:nvPicPr>
            <p:cNvPr id="6" name="Gráfico 5" descr="Bombilla con relleno sólido">
              <a:extLst>
                <a:ext uri="{FF2B5EF4-FFF2-40B4-BE49-F238E27FC236}">
                  <a16:creationId xmlns:a16="http://schemas.microsoft.com/office/drawing/2014/main" id="{A21EDCCD-7FE2-16AF-53F2-D4D70C65F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62003" y="4679552"/>
              <a:ext cx="818561" cy="818561"/>
            </a:xfrm>
            <a:prstGeom prst="rect">
              <a:avLst/>
            </a:prstGeom>
          </p:spPr>
        </p:pic>
        <p:sp>
          <p:nvSpPr>
            <p:cNvPr id="7" name="Text 1">
              <a:extLst>
                <a:ext uri="{FF2B5EF4-FFF2-40B4-BE49-F238E27FC236}">
                  <a16:creationId xmlns:a16="http://schemas.microsoft.com/office/drawing/2014/main" id="{4E30DBD9-8396-97ED-DF16-596DF9A28C56}"/>
                </a:ext>
              </a:extLst>
            </p:cNvPr>
            <p:cNvSpPr/>
            <p:nvPr/>
          </p:nvSpPr>
          <p:spPr>
            <a:xfrm>
              <a:off x="6390559" y="4775391"/>
              <a:ext cx="5508169" cy="72272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lnSpc>
                  <a:spcPts val="2700"/>
                </a:lnSpc>
                <a:buNone/>
              </a:pPr>
              <a:r>
                <a:rPr lang="en-US" sz="1600" b="1" dirty="0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!</a:t>
              </a:r>
              <a:r>
                <a:rPr lang="en-US" sz="1600" b="1" dirty="0" err="1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Te</a:t>
              </a:r>
              <a:r>
                <a:rPr lang="en-US" sz="1600" b="1" dirty="0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 </a:t>
              </a:r>
              <a:r>
                <a:rPr lang="en-US" sz="1600" b="1" dirty="0" err="1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animamos</a:t>
              </a:r>
              <a:r>
                <a:rPr lang="en-US" sz="1600" b="1" dirty="0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 a </a:t>
              </a:r>
              <a:r>
                <a:rPr lang="en-US" sz="1600" b="1" dirty="0" err="1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estar</a:t>
              </a:r>
              <a:r>
                <a:rPr lang="en-US" sz="1600" b="1" dirty="0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 </a:t>
              </a:r>
              <a:r>
                <a:rPr lang="en-US" sz="1600" b="1" dirty="0" err="1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atentos</a:t>
              </a:r>
              <a:r>
                <a:rPr lang="en-US" sz="1600" b="1" dirty="0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 a las </a:t>
              </a:r>
              <a:r>
                <a:rPr lang="en-US" sz="1600" b="1" dirty="0" err="1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píldoras</a:t>
              </a:r>
              <a:r>
                <a:rPr lang="en-US" sz="1600" b="1" dirty="0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 de </a:t>
              </a:r>
              <a:r>
                <a:rPr lang="en-US" sz="1600" b="1" dirty="0" err="1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ciberseguridad</a:t>
              </a:r>
              <a:r>
                <a:rPr lang="en-US" sz="1600" b="1" dirty="0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 para que </a:t>
              </a:r>
              <a:r>
                <a:rPr lang="en-US" sz="1600" b="1" dirty="0" err="1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puedas</a:t>
              </a:r>
              <a:r>
                <a:rPr lang="en-US" sz="1600" b="1" dirty="0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 </a:t>
              </a:r>
              <a:r>
                <a:rPr lang="en-US" sz="1600" b="1" dirty="0" err="1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ampliar</a:t>
              </a:r>
              <a:r>
                <a:rPr lang="en-US" sz="1600" b="1" dirty="0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 </a:t>
              </a:r>
              <a:r>
                <a:rPr lang="en-US" sz="1600" b="1" dirty="0" err="1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información</a:t>
              </a:r>
              <a:r>
                <a:rPr lang="en-US" sz="1600" b="1" dirty="0">
                  <a:solidFill>
                    <a:srgbClr val="4C565C"/>
                  </a:solidFill>
                  <a:latin typeface="Helvetica Neue" panose="02000503040000020004" pitchFamily="50" charset="-52"/>
                  <a:ea typeface="DM Sans" pitchFamily="34" charset="-122"/>
                  <a:cs typeface="DM Sans" pitchFamily="34" charset="-120"/>
                </a:rPr>
                <a:t>! </a:t>
              </a:r>
            </a:p>
            <a:p>
              <a:pPr marL="0" indent="0">
                <a:lnSpc>
                  <a:spcPts val="2700"/>
                </a:lnSpc>
                <a:buNone/>
              </a:pPr>
              <a:endParaRPr lang="es-ES" sz="1700" b="1" dirty="0">
                <a:solidFill>
                  <a:srgbClr val="4C565C"/>
                </a:solidFill>
                <a:latin typeface="Helvetica Neue" panose="02000503040000020004" pitchFamily="50" charset="-52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8D5F45A-8964-CBF5-B2AE-C634A7A26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0" y="5705928"/>
            <a:ext cx="5849166" cy="1057423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F6221977-1B51-A911-A73F-04DAAA0AEBF7}"/>
              </a:ext>
            </a:extLst>
          </p:cNvPr>
          <p:cNvSpPr/>
          <p:nvPr/>
        </p:nvSpPr>
        <p:spPr>
          <a:xfrm>
            <a:off x="2607919" y="2643525"/>
            <a:ext cx="5508169" cy="722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Bef>
                <a:spcPct val="0"/>
              </a:spcBef>
            </a:pPr>
            <a:r>
              <a:rPr lang="es-ES" sz="1800" b="0" i="1" dirty="0">
                <a:solidFill>
                  <a:schemeClr val="tx1">
                    <a:lumMod val="50000"/>
                  </a:schemeClr>
                </a:solidFill>
                <a:effectLst/>
                <a:latin typeface="HelveticaNeueLT Pro 45 Lt" panose="020B0403020202020204" pitchFamily="34" charset="0"/>
              </a:rPr>
              <a:t>“La desconfianza es la madre de la seguridad”.</a:t>
            </a:r>
            <a:br>
              <a:rPr lang="es-ES" sz="1800" b="0" i="1" dirty="0">
                <a:solidFill>
                  <a:schemeClr val="tx1">
                    <a:lumMod val="50000"/>
                  </a:schemeClr>
                </a:solidFill>
                <a:effectLst/>
                <a:latin typeface="HelveticaNeueLT Pro 45 Lt" panose="020B0403020202020204" pitchFamily="34" charset="0"/>
              </a:rPr>
            </a:br>
            <a:br>
              <a:rPr lang="es-ES" sz="1800" b="0" i="1" dirty="0">
                <a:solidFill>
                  <a:schemeClr val="tx1">
                    <a:lumMod val="50000"/>
                  </a:schemeClr>
                </a:solidFill>
                <a:effectLst/>
                <a:latin typeface="HelveticaNeueLT Pro 45 Lt" panose="020B0403020202020204" pitchFamily="34" charset="0"/>
              </a:rPr>
            </a:br>
            <a:r>
              <a:rPr lang="es-ES" sz="1800" b="0" i="1" dirty="0">
                <a:solidFill>
                  <a:schemeClr val="tx1">
                    <a:lumMod val="50000"/>
                  </a:schemeClr>
                </a:solidFill>
                <a:effectLst/>
                <a:latin typeface="HelveticaNeueLT Pro 45 Lt" panose="020B0403020202020204" pitchFamily="34" charset="0"/>
              </a:rPr>
              <a:t>Aristófanes</a:t>
            </a:r>
          </a:p>
          <a:p>
            <a:pPr algn="r">
              <a:spcBef>
                <a:spcPct val="0"/>
              </a:spcBef>
            </a:pPr>
            <a:r>
              <a:rPr lang="es-ES" sz="18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”.</a:t>
            </a:r>
            <a:r>
              <a:rPr lang="es-ES" sz="1800" b="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</a:rPr>
              <a:t>ristóf</a:t>
            </a:r>
            <a:endParaRPr lang="es-ES" sz="1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13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598836-127e-42e6-98f0-78b144f8d1c6" xsi:nil="true"/>
    <lcf76f155ced4ddcb4097134ff3c332f xmlns="30c9eb9c-5653-4d7b-b6a9-d96fd3d601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E4E9FFE49F2545A1D93D2A8C3FFDFB" ma:contentTypeVersion="15" ma:contentTypeDescription="Crear nuevo documento." ma:contentTypeScope="" ma:versionID="585e33f9a1193bed523c6aafa16b21f5">
  <xsd:schema xmlns:xsd="http://www.w3.org/2001/XMLSchema" xmlns:xs="http://www.w3.org/2001/XMLSchema" xmlns:p="http://schemas.microsoft.com/office/2006/metadata/properties" xmlns:ns2="30c9eb9c-5653-4d7b-b6a9-d96fd3d601cc" xmlns:ns3="7f598836-127e-42e6-98f0-78b144f8d1c6" targetNamespace="http://schemas.microsoft.com/office/2006/metadata/properties" ma:root="true" ma:fieldsID="406bb32d98d11780ebf3fdd4c52ddb97" ns2:_="" ns3:_="">
    <xsd:import namespace="30c9eb9c-5653-4d7b-b6a9-d96fd3d601cc"/>
    <xsd:import namespace="7f598836-127e-42e6-98f0-78b144f8d1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9eb9c-5653-4d7b-b6a9-d96fd3d601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736f5365-a4c5-48e1-ab30-db633f683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98836-127e-42e6-98f0-78b144f8d1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a47296-7007-472d-b19b-122fd7f6547d}" ma:internalName="TaxCatchAll" ma:showField="CatchAllData" ma:web="7f598836-127e-42e6-98f0-78b144f8d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3E2789-B084-494F-9379-1FB636F7BF5F}">
  <ds:schemaRefs>
    <ds:schemaRef ds:uri="http://www.w3.org/XML/1998/namespace"/>
    <ds:schemaRef ds:uri="http://purl.org/dc/elements/1.1/"/>
    <ds:schemaRef ds:uri="http://schemas.microsoft.com/office/infopath/2007/PartnerControls"/>
    <ds:schemaRef ds:uri="530e1273-84ae-4665-b95e-ed3477338f5b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4994c87-cbf7-458b-8bd7-a19adc5b265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789F2DA-5B7C-4213-A00E-8C65410EB97E}"/>
</file>

<file path=customXml/itemProps3.xml><?xml version="1.0" encoding="utf-8"?>
<ds:datastoreItem xmlns:ds="http://schemas.openxmlformats.org/officeDocument/2006/customXml" ds:itemID="{D1120C4C-1042-4954-9501-8481381679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488</Words>
  <Application>Microsoft Office PowerPoint</Application>
  <PresentationFormat>Panorámica</PresentationFormat>
  <Paragraphs>76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Dela Gothic One</vt:lpstr>
      <vt:lpstr>Helvetica Neue</vt:lpstr>
      <vt:lpstr>HelveticaNeueLT Pro 45 Lt</vt:lpstr>
      <vt:lpstr>HelveticaNeueLT Pro 55 Roman</vt:lpstr>
      <vt:lpstr>HelveticaNeueLT Pro 75 Bd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Francisco.Madrid@icex.es</dc:creator>
  <cp:lastModifiedBy>Herráez Rodrigo, Asunción</cp:lastModifiedBy>
  <cp:revision>7</cp:revision>
  <dcterms:created xsi:type="dcterms:W3CDTF">2025-02-14T08:42:32Z</dcterms:created>
  <dcterms:modified xsi:type="dcterms:W3CDTF">2025-10-10T12:17:48Z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0x0101000DE4E9FFE49F2545A1D93D2A8C3FFDFB</vt:lpwstr>
  </property>
  <property fmtid="{D5CDD505-2E9C-101B-9397-08002B2CF9AE}" pid="3" name="MediaServiceImageTags">
    <vt:lpwstr/>
  </property>
</Properties>
</file>