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entation.xml" ContentType="application/vnd.openxmlformats-officedocument.presentationml.presentation.main+xml"/>
  <Override PartName="/ppt/slides/slide16.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22.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authors.xml" ContentType="application/vnd.ms-powerpoint.authors+xml"/>
  <Override PartName="/ppt/theme/theme4.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56" r:id="rId2"/>
    <p:sldMasterId id="2147483768" r:id="rId3"/>
  </p:sldMasterIdLst>
  <p:notesMasterIdLst>
    <p:notesMasterId r:id="rId21"/>
  </p:notesMasterIdLst>
  <p:sldIdLst>
    <p:sldId id="256" r:id="rId4"/>
    <p:sldId id="262" r:id="rId5"/>
    <p:sldId id="298" r:id="rId6"/>
    <p:sldId id="308" r:id="rId7"/>
    <p:sldId id="311" r:id="rId8"/>
    <p:sldId id="312" r:id="rId9"/>
    <p:sldId id="297" r:id="rId10"/>
    <p:sldId id="301" r:id="rId11"/>
    <p:sldId id="299" r:id="rId12"/>
    <p:sldId id="287" r:id="rId13"/>
    <p:sldId id="309" r:id="rId14"/>
    <p:sldId id="310" r:id="rId15"/>
    <p:sldId id="288" r:id="rId16"/>
    <p:sldId id="264" r:id="rId17"/>
    <p:sldId id="307" r:id="rId18"/>
    <p:sldId id="305" r:id="rId19"/>
    <p:sldId id="303" r:id="rId2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5B75B5-5623-D9FC-B031-C081D4008E26}" name="Jorge Molina, Pablo" initials="JMP" userId="S::p1436@icex.es::5344ca3d-b296-40e6-8392-2c5ec68e892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291C"/>
    <a:srgbClr val="FFCD00"/>
    <a:srgbClr val="454E53"/>
    <a:srgbClr val="333F48"/>
    <a:srgbClr val="FF6201"/>
    <a:srgbClr val="009BB7"/>
    <a:srgbClr val="D52B1E"/>
    <a:srgbClr val="FECB00"/>
    <a:srgbClr val="4BACC6"/>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5" autoAdjust="0"/>
    <p:restoredTop sz="94660"/>
  </p:normalViewPr>
  <p:slideViewPr>
    <p:cSldViewPr snapToGrid="0">
      <p:cViewPr varScale="1">
        <p:scale>
          <a:sx n="108" d="100"/>
          <a:sy n="108" d="100"/>
        </p:scale>
        <p:origin x="162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8/10/relationships/authors" Target="author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28" Type="http://schemas.openxmlformats.org/officeDocument/2006/relationships/customXml" Target="../customXml/item2.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51E60D-0CFB-4D60-9B09-8D2DB97704FB}" type="datetimeFigureOut">
              <a:rPr lang="es-ES" smtClean="0"/>
              <a:t>15/10/2025</a:t>
            </a:fld>
            <a:endParaRPr lang="es-E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BE2F4-AAD8-4A6B-8E13-A4C893229F81}" type="slidenum">
              <a:rPr lang="es-ES" smtClean="0"/>
              <a:t>‹Nº›</a:t>
            </a:fld>
            <a:endParaRPr lang="es-ES"/>
          </a:p>
        </p:txBody>
      </p:sp>
    </p:spTree>
    <p:extLst>
      <p:ext uri="{BB962C8B-B14F-4D97-AF65-F5344CB8AC3E}">
        <p14:creationId xmlns:p14="http://schemas.microsoft.com/office/powerpoint/2010/main" val="1017211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330332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2483460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518535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1704785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3100646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1668589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34400288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s-E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42476635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s-E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41886424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s-E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3671430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2534291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17785339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2376904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1255086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2984750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36883448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6955238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9276557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3836965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s-E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9284404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s-E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9946243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s-E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148264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8369729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1597343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30339138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3055315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15/10/2025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13348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691111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s-E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3093657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s-E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4065812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s-E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2920354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3464564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15/10/2025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210016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2 Imagen">
            <a:extLst>
              <a:ext uri="{FF2B5EF4-FFF2-40B4-BE49-F238E27FC236}">
                <a16:creationId xmlns:a16="http://schemas.microsoft.com/office/drawing/2014/main" id="{2EF6AE8C-EC2E-4C7B-AF79-B5B45B4F7783}"/>
              </a:ext>
            </a:extLst>
          </p:cNvPr>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99615" y="299614"/>
            <a:ext cx="2782447" cy="519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966540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upo 7">
            <a:extLst>
              <a:ext uri="{FF2B5EF4-FFF2-40B4-BE49-F238E27FC236}">
                <a16:creationId xmlns:a16="http://schemas.microsoft.com/office/drawing/2014/main" id="{D5895BE9-FF87-4C95-9270-7863A54557F2}"/>
              </a:ext>
            </a:extLst>
          </p:cNvPr>
          <p:cNvGrpSpPr/>
          <p:nvPr userDrawn="1"/>
        </p:nvGrpSpPr>
        <p:grpSpPr>
          <a:xfrm>
            <a:off x="2344" y="6535518"/>
            <a:ext cx="9141656" cy="365125"/>
            <a:chOff x="-12698" y="6535513"/>
            <a:chExt cx="9156698" cy="365125"/>
          </a:xfrm>
        </p:grpSpPr>
        <p:cxnSp>
          <p:nvCxnSpPr>
            <p:cNvPr id="9" name="Conector recto 8">
              <a:extLst>
                <a:ext uri="{FF2B5EF4-FFF2-40B4-BE49-F238E27FC236}">
                  <a16:creationId xmlns:a16="http://schemas.microsoft.com/office/drawing/2014/main" id="{8745F1A6-7BA1-4F10-AAF1-180F0728A71E}"/>
                </a:ext>
              </a:extLst>
            </p:cNvPr>
            <p:cNvCxnSpPr>
              <a:cxnSpLocks/>
            </p:cNvCxnSpPr>
            <p:nvPr/>
          </p:nvCxnSpPr>
          <p:spPr>
            <a:xfrm>
              <a:off x="0" y="6565602"/>
              <a:ext cx="91440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Marcador de pie de página 18">
              <a:extLst>
                <a:ext uri="{FF2B5EF4-FFF2-40B4-BE49-F238E27FC236}">
                  <a16:creationId xmlns:a16="http://schemas.microsoft.com/office/drawing/2014/main" id="{B81DA7C5-F412-4905-A280-66DEDC7BA6C2}"/>
                </a:ext>
              </a:extLst>
            </p:cNvPr>
            <p:cNvSpPr txBox="1">
              <a:spLocks/>
            </p:cNvSpPr>
            <p:nvPr/>
          </p:nvSpPr>
          <p:spPr>
            <a:xfrm>
              <a:off x="6794632" y="6535513"/>
              <a:ext cx="2321495" cy="365125"/>
            </a:xfrm>
            <a:prstGeom prst="rect">
              <a:avLst/>
            </a:prstGeom>
          </p:spPr>
          <p:txBody>
            <a:bodyPr/>
            <a:lstStyle>
              <a:defPPr>
                <a:defRPr lang="es-ES"/>
              </a:defPPr>
              <a:lvl1pPr marL="0" algn="r" defTabSz="914400" rtl="0" eaLnBrk="1" latinLnBrk="0" hangingPunct="1">
                <a:defRPr sz="18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s-ES" sz="900" dirty="0">
                  <a:solidFill>
                    <a:srgbClr val="454E53"/>
                  </a:solidFill>
                  <a:latin typeface="HelveticaNeueLT Pro 45 Lt" panose="020B0403020202020204" pitchFamily="34" charset="0"/>
                </a:rPr>
                <a:t>ICEX España Exportación e Inversiones</a:t>
              </a:r>
            </a:p>
          </p:txBody>
        </p:sp>
        <p:sp>
          <p:nvSpPr>
            <p:cNvPr id="11" name="Rectángulo 10">
              <a:extLst>
                <a:ext uri="{FF2B5EF4-FFF2-40B4-BE49-F238E27FC236}">
                  <a16:creationId xmlns:a16="http://schemas.microsoft.com/office/drawing/2014/main" id="{C20E08D1-422E-4073-9049-4AACF01F5BD8}"/>
                </a:ext>
              </a:extLst>
            </p:cNvPr>
            <p:cNvSpPr/>
            <p:nvPr userDrawn="1"/>
          </p:nvSpPr>
          <p:spPr>
            <a:xfrm>
              <a:off x="-12698" y="6560162"/>
              <a:ext cx="336226" cy="297838"/>
            </a:xfrm>
            <a:prstGeom prst="rect">
              <a:avLst/>
            </a:prstGeom>
            <a:solidFill>
              <a:srgbClr val="DA291C"/>
            </a:solidFill>
            <a:ln w="222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1425"/>
                </a:lnSpc>
                <a:tabLst>
                  <a:tab pos="877469" algn="l"/>
                </a:tabLst>
              </a:pPr>
              <a:endParaRPr lang="es-ES" sz="1350" dirty="0"/>
            </a:p>
          </p:txBody>
        </p:sp>
      </p:grpSp>
      <p:pic>
        <p:nvPicPr>
          <p:cNvPr id="12" name="13 Imagen">
            <a:extLst>
              <a:ext uri="{FF2B5EF4-FFF2-40B4-BE49-F238E27FC236}">
                <a16:creationId xmlns:a16="http://schemas.microsoft.com/office/drawing/2014/main" id="{D65B1E38-C3D2-4323-AF02-09F28C8D92EF}"/>
              </a:ext>
            </a:extLst>
          </p:cNvPr>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782302" y="204370"/>
            <a:ext cx="1189170" cy="365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184094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ítulo 5">
            <a:extLst>
              <a:ext uri="{FF2B5EF4-FFF2-40B4-BE49-F238E27FC236}">
                <a16:creationId xmlns:a16="http://schemas.microsoft.com/office/drawing/2014/main" id="{1090735A-79C6-4E4E-AF64-D509BC5968A2}"/>
              </a:ext>
            </a:extLst>
          </p:cNvPr>
          <p:cNvSpPr txBox="1">
            <a:spLocks/>
          </p:cNvSpPr>
          <p:nvPr userDrawn="1"/>
        </p:nvSpPr>
        <p:spPr>
          <a:xfrm>
            <a:off x="3667854" y="2780933"/>
            <a:ext cx="5172557" cy="524667"/>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175" dirty="0">
                <a:solidFill>
                  <a:schemeClr val="bg1"/>
                </a:solidFill>
                <a:latin typeface="+mn-lt"/>
              </a:rPr>
              <a:t>Título de portadilla</a:t>
            </a:r>
          </a:p>
        </p:txBody>
      </p:sp>
      <p:sp>
        <p:nvSpPr>
          <p:cNvPr id="9" name="CuadroTexto 8">
            <a:extLst>
              <a:ext uri="{FF2B5EF4-FFF2-40B4-BE49-F238E27FC236}">
                <a16:creationId xmlns:a16="http://schemas.microsoft.com/office/drawing/2014/main" id="{EEED0FF8-F9A7-43DD-B66A-05B1EAAFA974}"/>
              </a:ext>
            </a:extLst>
          </p:cNvPr>
          <p:cNvSpPr txBox="1"/>
          <p:nvPr userDrawn="1"/>
        </p:nvSpPr>
        <p:spPr>
          <a:xfrm>
            <a:off x="3019708" y="2577680"/>
            <a:ext cx="447558" cy="715581"/>
          </a:xfrm>
          <a:prstGeom prst="rect">
            <a:avLst/>
          </a:prstGeom>
          <a:noFill/>
        </p:spPr>
        <p:txBody>
          <a:bodyPr wrap="none" rtlCol="0">
            <a:spAutoFit/>
          </a:bodyPr>
          <a:lstStyle/>
          <a:p>
            <a:r>
              <a:rPr lang="es-ES" sz="4050" dirty="0">
                <a:solidFill>
                  <a:schemeClr val="bg1"/>
                </a:solidFill>
              </a:rPr>
              <a:t>1</a:t>
            </a:r>
          </a:p>
        </p:txBody>
      </p:sp>
      <p:cxnSp>
        <p:nvCxnSpPr>
          <p:cNvPr id="10" name="23 Conector recto">
            <a:extLst>
              <a:ext uri="{FF2B5EF4-FFF2-40B4-BE49-F238E27FC236}">
                <a16:creationId xmlns:a16="http://schemas.microsoft.com/office/drawing/2014/main" id="{1BA1131F-11ED-4D1A-B2CF-98A9E4943C62}"/>
              </a:ext>
            </a:extLst>
          </p:cNvPr>
          <p:cNvCxnSpPr>
            <a:cxnSpLocks/>
          </p:cNvCxnSpPr>
          <p:nvPr userDrawn="1"/>
        </p:nvCxnSpPr>
        <p:spPr bwMode="auto">
          <a:xfrm>
            <a:off x="3554760" y="2636912"/>
            <a:ext cx="0" cy="7920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1" name="Grupo 10">
            <a:extLst>
              <a:ext uri="{FF2B5EF4-FFF2-40B4-BE49-F238E27FC236}">
                <a16:creationId xmlns:a16="http://schemas.microsoft.com/office/drawing/2014/main" id="{28839EE5-5472-4FE6-A489-B8351DAF29EC}"/>
              </a:ext>
            </a:extLst>
          </p:cNvPr>
          <p:cNvGrpSpPr/>
          <p:nvPr userDrawn="1"/>
        </p:nvGrpSpPr>
        <p:grpSpPr>
          <a:xfrm>
            <a:off x="2344" y="6535518"/>
            <a:ext cx="9141656" cy="365125"/>
            <a:chOff x="-12698" y="6535513"/>
            <a:chExt cx="9156698" cy="365125"/>
          </a:xfrm>
        </p:grpSpPr>
        <p:cxnSp>
          <p:nvCxnSpPr>
            <p:cNvPr id="12" name="Conector recto 11">
              <a:extLst>
                <a:ext uri="{FF2B5EF4-FFF2-40B4-BE49-F238E27FC236}">
                  <a16:creationId xmlns:a16="http://schemas.microsoft.com/office/drawing/2014/main" id="{09464E46-6D04-42C7-8F90-74337022DBC5}"/>
                </a:ext>
              </a:extLst>
            </p:cNvPr>
            <p:cNvCxnSpPr>
              <a:cxnSpLocks/>
            </p:cNvCxnSpPr>
            <p:nvPr/>
          </p:nvCxnSpPr>
          <p:spPr>
            <a:xfrm>
              <a:off x="0" y="6556976"/>
              <a:ext cx="9144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Marcador de pie de página 18">
              <a:extLst>
                <a:ext uri="{FF2B5EF4-FFF2-40B4-BE49-F238E27FC236}">
                  <a16:creationId xmlns:a16="http://schemas.microsoft.com/office/drawing/2014/main" id="{F9BAC840-F083-483B-A295-E8ED9E5D216D}"/>
                </a:ext>
              </a:extLst>
            </p:cNvPr>
            <p:cNvSpPr txBox="1">
              <a:spLocks/>
            </p:cNvSpPr>
            <p:nvPr/>
          </p:nvSpPr>
          <p:spPr>
            <a:xfrm>
              <a:off x="6794632" y="6535513"/>
              <a:ext cx="2321495" cy="365125"/>
            </a:xfrm>
            <a:prstGeom prst="rect">
              <a:avLst/>
            </a:prstGeom>
          </p:spPr>
          <p:txBody>
            <a:bodyPr/>
            <a:lstStyle>
              <a:defPPr>
                <a:defRPr lang="es-ES"/>
              </a:defPPr>
              <a:lvl1pPr marL="0" algn="r" defTabSz="914400" rtl="0" eaLnBrk="1" latinLnBrk="0" hangingPunct="1">
                <a:defRPr sz="18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s-ES" sz="900" dirty="0">
                  <a:solidFill>
                    <a:srgbClr val="454E53"/>
                  </a:solidFill>
                  <a:latin typeface="HelveticaNeueLT Pro 45 Lt" panose="020B0403020202020204" pitchFamily="34" charset="0"/>
                </a:rPr>
                <a:t>ICEX España Exportación e Inversiones</a:t>
              </a:r>
            </a:p>
          </p:txBody>
        </p:sp>
        <p:sp>
          <p:nvSpPr>
            <p:cNvPr id="14" name="Rectángulo 13">
              <a:extLst>
                <a:ext uri="{FF2B5EF4-FFF2-40B4-BE49-F238E27FC236}">
                  <a16:creationId xmlns:a16="http://schemas.microsoft.com/office/drawing/2014/main" id="{1BFDD809-6AF4-42AA-837B-D1104BD91518}"/>
                </a:ext>
              </a:extLst>
            </p:cNvPr>
            <p:cNvSpPr/>
            <p:nvPr/>
          </p:nvSpPr>
          <p:spPr>
            <a:xfrm>
              <a:off x="-12698" y="6560162"/>
              <a:ext cx="336226" cy="297838"/>
            </a:xfrm>
            <a:prstGeom prst="rect">
              <a:avLst/>
            </a:prstGeom>
            <a:solidFill>
              <a:srgbClr val="DA291C"/>
            </a:solidFill>
            <a:ln w="222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1425"/>
                </a:lnSpc>
                <a:tabLst>
                  <a:tab pos="877469" algn="l"/>
                </a:tabLst>
              </a:pPr>
              <a:endParaRPr lang="es-ES" sz="1350" dirty="0"/>
            </a:p>
          </p:txBody>
        </p:sp>
      </p:grpSp>
      <p:sp>
        <p:nvSpPr>
          <p:cNvPr id="15" name="Rectángulo 14">
            <a:extLst>
              <a:ext uri="{FF2B5EF4-FFF2-40B4-BE49-F238E27FC236}">
                <a16:creationId xmlns:a16="http://schemas.microsoft.com/office/drawing/2014/main" id="{1736E89C-B923-487E-A522-75DC3316AE2B}"/>
              </a:ext>
            </a:extLst>
          </p:cNvPr>
          <p:cNvSpPr/>
          <p:nvPr userDrawn="1"/>
        </p:nvSpPr>
        <p:spPr>
          <a:xfrm>
            <a:off x="850106" y="1306800"/>
            <a:ext cx="8293500" cy="4680520"/>
          </a:xfrm>
          <a:prstGeom prst="rect">
            <a:avLst/>
          </a:prstGeom>
          <a:solidFill>
            <a:srgbClr val="D52B1E"/>
          </a:solidFill>
          <a:ln w="222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lnSpc>
                <a:spcPts val="1425"/>
              </a:lnSpc>
              <a:tabLst>
                <a:tab pos="877469" algn="l"/>
              </a:tabLst>
            </a:pPr>
            <a:endParaRPr lang="es-ES" sz="1350" dirty="0"/>
          </a:p>
        </p:txBody>
      </p:sp>
      <p:cxnSp>
        <p:nvCxnSpPr>
          <p:cNvPr id="16" name="23 Conector recto">
            <a:extLst>
              <a:ext uri="{FF2B5EF4-FFF2-40B4-BE49-F238E27FC236}">
                <a16:creationId xmlns:a16="http://schemas.microsoft.com/office/drawing/2014/main" id="{536A5A10-03A3-43A8-AFEE-C421DC909D7A}"/>
              </a:ext>
            </a:extLst>
          </p:cNvPr>
          <p:cNvCxnSpPr>
            <a:cxnSpLocks/>
          </p:cNvCxnSpPr>
          <p:nvPr userDrawn="1"/>
        </p:nvCxnSpPr>
        <p:spPr bwMode="auto">
          <a:xfrm>
            <a:off x="2176016" y="2789312"/>
            <a:ext cx="0" cy="7920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13 Imagen">
            <a:extLst>
              <a:ext uri="{FF2B5EF4-FFF2-40B4-BE49-F238E27FC236}">
                <a16:creationId xmlns:a16="http://schemas.microsoft.com/office/drawing/2014/main" id="{61197FFA-F7FC-4DE3-9F43-926DEF402BE9}"/>
              </a:ext>
            </a:extLst>
          </p:cNvPr>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782302" y="204370"/>
            <a:ext cx="1189170" cy="365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524198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intraneticex.icex.es/Normativa/NORMA_CONTR_SSCC.html"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ie de página 4">
            <a:extLst>
              <a:ext uri="{FF2B5EF4-FFF2-40B4-BE49-F238E27FC236}">
                <a16:creationId xmlns:a16="http://schemas.microsoft.com/office/drawing/2014/main" id="{769F28C9-7330-4FD8-8A6F-C8CAAEDA764B}"/>
              </a:ext>
            </a:extLst>
          </p:cNvPr>
          <p:cNvSpPr txBox="1">
            <a:spLocks/>
          </p:cNvSpPr>
          <p:nvPr/>
        </p:nvSpPr>
        <p:spPr>
          <a:xfrm>
            <a:off x="759464" y="5004537"/>
            <a:ext cx="3451549" cy="399749"/>
          </a:xfrm>
          <a:prstGeom prst="rect">
            <a:avLst/>
          </a:prstGeom>
        </p:spPr>
        <p:txBody>
          <a:bodyPr vert="horz" lIns="68580" tIns="34290" rIns="68580" bIns="34290" rtlCol="0" anchor="ctr"/>
          <a:lstStyle>
            <a:defPPr>
              <a:defRPr lang="es-ES"/>
            </a:defPPr>
            <a:lvl1pPr marL="0" algn="ctr" defTabSz="914400" rtl="0" eaLnBrk="1" latinLnBrk="0" hangingPunct="1">
              <a:defRPr lang="es-ES" sz="1200" kern="1200" dirty="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ES" dirty="0">
                <a:solidFill>
                  <a:srgbClr val="333F48"/>
                </a:solidFill>
                <a:latin typeface="HelveticaNeueLT Pro 45 Lt" panose="020B0403020202020204" pitchFamily="34" charset="0"/>
              </a:rPr>
              <a:t>Dirección adjunta de Contratación.</a:t>
            </a:r>
            <a:endParaRPr dirty="0">
              <a:solidFill>
                <a:srgbClr val="333F48"/>
              </a:solidFill>
              <a:latin typeface="HelveticaNeueLT Pro 45 Lt" panose="020B0403020202020204" pitchFamily="34" charset="0"/>
            </a:endParaRPr>
          </a:p>
        </p:txBody>
      </p:sp>
      <p:sp>
        <p:nvSpPr>
          <p:cNvPr id="6" name="Título 3">
            <a:extLst>
              <a:ext uri="{FF2B5EF4-FFF2-40B4-BE49-F238E27FC236}">
                <a16:creationId xmlns:a16="http://schemas.microsoft.com/office/drawing/2014/main" id="{E1B65577-7D46-45C0-B238-E7D4B5C02E75}"/>
              </a:ext>
            </a:extLst>
          </p:cNvPr>
          <p:cNvSpPr txBox="1">
            <a:spLocks/>
          </p:cNvSpPr>
          <p:nvPr/>
        </p:nvSpPr>
        <p:spPr>
          <a:xfrm>
            <a:off x="696387" y="1936966"/>
            <a:ext cx="7378364" cy="149203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HelveticaNeueLT Pro 75 Bd (Títulos)"/>
                <a:ea typeface="+mj-ea"/>
                <a:cs typeface="+mj-cs"/>
              </a:defRPr>
            </a:lvl1pPr>
          </a:lstStyle>
          <a:p>
            <a:r>
              <a:rPr lang="es-ES" sz="4800" dirty="0">
                <a:solidFill>
                  <a:srgbClr val="DA291C"/>
                </a:solidFill>
                <a:latin typeface="HelveticaNeueLT Std" panose="020B0604020202020204" pitchFamily="34" charset="0"/>
              </a:rPr>
              <a:t>Contratos tramitados por el procedimiento de Menor Cuantía (SS.CC.)</a:t>
            </a:r>
          </a:p>
          <a:p>
            <a:endParaRPr lang="es-ES" sz="4800" dirty="0">
              <a:solidFill>
                <a:srgbClr val="DA291C"/>
              </a:solidFill>
              <a:latin typeface="HelveticaNeueLT Std" panose="020B0604020202020204" pitchFamily="34" charset="0"/>
            </a:endParaRPr>
          </a:p>
          <a:p>
            <a:r>
              <a:rPr lang="es-ES" sz="2400" dirty="0">
                <a:solidFill>
                  <a:srgbClr val="DA291C"/>
                </a:solidFill>
                <a:latin typeface="HelveticaNeueLT Std" panose="020B0604020202020204" pitchFamily="34" charset="0"/>
              </a:rPr>
              <a:t>Cicerone</a:t>
            </a:r>
          </a:p>
        </p:txBody>
      </p:sp>
    </p:spTree>
    <p:extLst>
      <p:ext uri="{BB962C8B-B14F-4D97-AF65-F5344CB8AC3E}">
        <p14:creationId xmlns:p14="http://schemas.microsoft.com/office/powerpoint/2010/main" val="63146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4F93E2-52D6-CE9B-B667-78E889CEADCF}"/>
              </a:ext>
            </a:extLst>
          </p:cNvPr>
          <p:cNvSpPr>
            <a:spLocks noGrp="1"/>
          </p:cNvSpPr>
          <p:nvPr>
            <p:ph type="title"/>
          </p:nvPr>
        </p:nvSpPr>
        <p:spPr>
          <a:xfrm>
            <a:off x="628650" y="467972"/>
            <a:ext cx="7886700" cy="617676"/>
          </a:xfrm>
        </p:spPr>
        <p:txBody>
          <a:bodyPr/>
          <a:lstStyle/>
          <a:p>
            <a:r>
              <a:rPr lang="es-ES" sz="2700" u="sng" dirty="0">
                <a:solidFill>
                  <a:srgbClr val="DA291C"/>
                </a:solidFill>
                <a:latin typeface="HelveticaNeueLT Std" panose="020B0604020202020204" pitchFamily="34" charset="0"/>
              </a:rPr>
              <a:t>Menor Cuantía (I)</a:t>
            </a:r>
            <a:endParaRPr lang="es-ES" sz="2700" u="sng" dirty="0"/>
          </a:p>
        </p:txBody>
      </p:sp>
      <p:sp>
        <p:nvSpPr>
          <p:cNvPr id="3" name="Marcador de contenido 2">
            <a:extLst>
              <a:ext uri="{FF2B5EF4-FFF2-40B4-BE49-F238E27FC236}">
                <a16:creationId xmlns:a16="http://schemas.microsoft.com/office/drawing/2014/main" id="{686CC025-D74F-05D0-40C2-2DAF20B8CE8B}"/>
              </a:ext>
            </a:extLst>
          </p:cNvPr>
          <p:cNvSpPr>
            <a:spLocks noGrp="1"/>
          </p:cNvSpPr>
          <p:nvPr>
            <p:ph idx="1"/>
          </p:nvPr>
        </p:nvSpPr>
        <p:spPr>
          <a:xfrm>
            <a:off x="550415" y="1085647"/>
            <a:ext cx="8087557" cy="5699713"/>
          </a:xfrm>
        </p:spPr>
        <p:txBody>
          <a:bodyPr/>
          <a:lstStyle/>
          <a:p>
            <a:pPr marL="285750" indent="-285750">
              <a:buFontTx/>
              <a:buChar char="-"/>
            </a:pPr>
            <a:r>
              <a:rPr lang="es-ES" sz="1600" dirty="0"/>
              <a:t>Expedientes menores (&lt;15k euros VE, IVA excluido, en servicios y suministros), se tramitan siguiendo estas indicaciones:</a:t>
            </a:r>
          </a:p>
          <a:p>
            <a:pPr marL="0" indent="0">
              <a:buNone/>
            </a:pPr>
            <a:endParaRPr lang="es-ES" sz="1600" dirty="0"/>
          </a:p>
          <a:p>
            <a:pPr marL="627063" lvl="3" indent="-180975">
              <a:buFontTx/>
              <a:buChar char="-"/>
            </a:pPr>
            <a:r>
              <a:rPr lang="es-ES" sz="1600" dirty="0"/>
              <a:t>El área gestora los </a:t>
            </a:r>
            <a:r>
              <a:rPr lang="es-ES" sz="1600" b="1" dirty="0"/>
              <a:t>tramita directamente</a:t>
            </a:r>
            <a:r>
              <a:rPr lang="es-ES" sz="1600" dirty="0"/>
              <a:t>, sin necesidad de intervención de Contratación</a:t>
            </a:r>
          </a:p>
          <a:p>
            <a:pPr marL="627063" lvl="3" indent="-180975">
              <a:buFontTx/>
              <a:buChar char="-"/>
            </a:pPr>
            <a:r>
              <a:rPr lang="es-ES" sz="1600" dirty="0"/>
              <a:t>Es necesario </a:t>
            </a:r>
            <a:r>
              <a:rPr lang="es-ES" sz="1600" b="1" dirty="0"/>
              <a:t>solicitar al menos 3 ofertas </a:t>
            </a:r>
            <a:r>
              <a:rPr lang="es-ES" sz="1600" dirty="0"/>
              <a:t>y justificar en caso de que no sea posible (adjudicación directa), en este último caso se indicará cuando la solicitud de ofertas:</a:t>
            </a:r>
          </a:p>
          <a:p>
            <a:pPr marL="985838" lvl="5" indent="-266700">
              <a:buFont typeface="Courier New" panose="02070309020205020404" pitchFamily="49" charset="0"/>
              <a:buChar char="o"/>
            </a:pPr>
            <a:r>
              <a:rPr lang="es-ES" sz="1600" dirty="0"/>
              <a:t>No contribuya al fomento del principio de competencia, </a:t>
            </a:r>
            <a:r>
              <a:rPr lang="es-ES" sz="1250" i="1" u="sng" dirty="0">
                <a:solidFill>
                  <a:schemeClr val="bg2">
                    <a:lumMod val="50000"/>
                  </a:schemeClr>
                </a:solidFill>
              </a:rPr>
              <a:t>por ejemplo, ante la contratación de una base de datos especializada que no exista otra semejante</a:t>
            </a:r>
            <a:r>
              <a:rPr lang="es-ES" sz="1250" i="1" dirty="0">
                <a:solidFill>
                  <a:schemeClr val="bg2">
                    <a:lumMod val="50000"/>
                  </a:schemeClr>
                </a:solidFill>
              </a:rPr>
              <a:t>.</a:t>
            </a:r>
            <a:endParaRPr lang="es-ES" sz="1250" dirty="0">
              <a:solidFill>
                <a:schemeClr val="bg2">
                  <a:lumMod val="50000"/>
                </a:schemeClr>
              </a:solidFill>
            </a:endParaRPr>
          </a:p>
          <a:p>
            <a:pPr marL="985838" lvl="5" indent="-266700">
              <a:buFont typeface="Courier New" panose="02070309020205020404" pitchFamily="49" charset="0"/>
              <a:buChar char="o"/>
            </a:pPr>
            <a:r>
              <a:rPr lang="es-ES" sz="1600" dirty="0"/>
              <a:t>Dificulte, impida o suponga un obstáculo para cubrir de forma inmediata las necesidades que motiven el contrato, </a:t>
            </a:r>
            <a:r>
              <a:rPr lang="es-ES" sz="1250" i="1" u="sng" dirty="0">
                <a:solidFill>
                  <a:schemeClr val="bg2">
                    <a:lumMod val="50000"/>
                  </a:schemeClr>
                </a:solidFill>
              </a:rPr>
              <a:t>por ejemplo, si el servicio necesario debe comenzar ha prestarse con urgencia y se ha realizado previamente una solicitud de 3 ofertas y no se ha presentado ningún licitador.</a:t>
            </a:r>
          </a:p>
          <a:p>
            <a:pPr marL="627063" lvl="3" indent="-180975">
              <a:buFontTx/>
              <a:buChar char="-"/>
            </a:pPr>
            <a:r>
              <a:rPr lang="es-ES" sz="1600" b="1" dirty="0"/>
              <a:t>Las ofertas se tienen que recibir firmadas.</a:t>
            </a:r>
          </a:p>
          <a:p>
            <a:pPr marL="627063" lvl="3" indent="-180975">
              <a:buFontTx/>
              <a:buChar char="-"/>
            </a:pPr>
            <a:r>
              <a:rPr lang="es-ES" sz="1600" b="1" dirty="0"/>
              <a:t>No hace falta firmar un contrato</a:t>
            </a:r>
            <a:r>
              <a:rPr lang="es-ES" sz="1600" dirty="0"/>
              <a:t>. La oferta, firmada por la empresa y por ICEX puede hacer las veces de éste.</a:t>
            </a:r>
          </a:p>
          <a:p>
            <a:pPr marL="627063" lvl="3" indent="-180975">
              <a:buFontTx/>
              <a:buChar char="-"/>
            </a:pPr>
            <a:r>
              <a:rPr lang="es-ES" sz="1600" dirty="0"/>
              <a:t>Se incluirá en SAP en Informe de menor, junto con la propuesta y la </a:t>
            </a:r>
            <a:r>
              <a:rPr lang="es-ES" sz="1600" b="1" dirty="0"/>
              <a:t>oferta firmada </a:t>
            </a:r>
            <a:r>
              <a:rPr lang="es-ES" sz="1600" dirty="0"/>
              <a:t>por el director junto con el </a:t>
            </a:r>
            <a:r>
              <a:rPr lang="es-ES" sz="1600" b="1" dirty="0"/>
              <a:t>Anexo correspondiente : </a:t>
            </a:r>
            <a:r>
              <a:rPr lang="es-ES" sz="1600" dirty="0"/>
              <a:t>(Acceso a datos personales-Cesión de derechos- Confidencialidad).</a:t>
            </a:r>
          </a:p>
          <a:p>
            <a:pPr marL="627063" lvl="3" indent="-180975">
              <a:buFontTx/>
              <a:buChar char="-"/>
            </a:pPr>
            <a:r>
              <a:rPr lang="es-ES" sz="1600" dirty="0"/>
              <a:t>En la oferta se incluirá una </a:t>
            </a:r>
            <a:r>
              <a:rPr lang="es-ES" sz="1600" b="1" dirty="0"/>
              <a:t>declaración del proveedor </a:t>
            </a:r>
            <a:r>
              <a:rPr lang="es-ES" sz="1600" dirty="0"/>
              <a:t>sobre no estar incurso en prohibición para contratar (este texto hay que incluirlo en la petición de ofertas para que lo incorporen a las ofertas y está accesible en la intranet). </a:t>
            </a:r>
          </a:p>
          <a:p>
            <a:pPr marL="446088" lvl="3" indent="0">
              <a:buNone/>
            </a:pPr>
            <a:endParaRPr lang="es-ES" sz="1600" b="1" dirty="0">
              <a:solidFill>
                <a:schemeClr val="tx1">
                  <a:lumMod val="50000"/>
                  <a:lumOff val="50000"/>
                </a:schemeClr>
              </a:solidFill>
            </a:endParaRPr>
          </a:p>
          <a:p>
            <a:pPr marL="0" indent="0">
              <a:buNone/>
            </a:pPr>
            <a:endParaRPr lang="es-ES" dirty="0"/>
          </a:p>
        </p:txBody>
      </p:sp>
    </p:spTree>
    <p:extLst>
      <p:ext uri="{BB962C8B-B14F-4D97-AF65-F5344CB8AC3E}">
        <p14:creationId xmlns:p14="http://schemas.microsoft.com/office/powerpoint/2010/main" val="1868048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C68DCFA-0D25-79E4-7DC5-67FE38ED73AA}"/>
              </a:ext>
            </a:extLst>
          </p:cNvPr>
          <p:cNvSpPr>
            <a:spLocks noGrp="1"/>
          </p:cNvSpPr>
          <p:nvPr>
            <p:ph idx="1"/>
          </p:nvPr>
        </p:nvSpPr>
        <p:spPr>
          <a:xfrm>
            <a:off x="628650" y="614149"/>
            <a:ext cx="7886700" cy="5562814"/>
          </a:xfrm>
        </p:spPr>
        <p:txBody>
          <a:bodyPr/>
          <a:lstStyle/>
          <a:p>
            <a:pPr marL="0" lvl="3" indent="0">
              <a:buNone/>
            </a:pPr>
            <a:endParaRPr lang="es-ES" sz="2400" b="1" dirty="0"/>
          </a:p>
          <a:p>
            <a:pPr marL="0" lvl="3" indent="0">
              <a:buNone/>
            </a:pPr>
            <a:r>
              <a:rPr lang="es-ES" sz="1600" b="1" u="sng" dirty="0"/>
              <a:t>Duración</a:t>
            </a:r>
            <a:r>
              <a:rPr lang="es-ES" sz="1600" dirty="0"/>
              <a:t>:</a:t>
            </a:r>
          </a:p>
          <a:p>
            <a:pPr marL="0" lvl="3" indent="0">
              <a:buNone/>
            </a:pPr>
            <a:r>
              <a:rPr lang="es-ES" sz="1600" dirty="0">
                <a:solidFill>
                  <a:schemeClr val="tx1">
                    <a:lumMod val="50000"/>
                    <a:lumOff val="50000"/>
                  </a:schemeClr>
                </a:solidFill>
              </a:rPr>
              <a:t>	-  </a:t>
            </a:r>
            <a:r>
              <a:rPr lang="es-ES" sz="1600" dirty="0"/>
              <a:t>No podrán durar más de 12 meses. </a:t>
            </a:r>
          </a:p>
          <a:p>
            <a:pPr marL="0" lvl="3" indent="0">
              <a:buNone/>
            </a:pPr>
            <a:r>
              <a:rPr lang="es-ES" sz="1600" dirty="0"/>
              <a:t>	-  No pueden ser objeto de prórroga.</a:t>
            </a:r>
          </a:p>
          <a:p>
            <a:pPr marL="0" lvl="3" indent="0">
              <a:buNone/>
            </a:pPr>
            <a:endParaRPr lang="es-ES" sz="1100" b="1" dirty="0"/>
          </a:p>
          <a:p>
            <a:pPr marL="0" lvl="3" indent="0">
              <a:buNone/>
            </a:pPr>
            <a:r>
              <a:rPr lang="es-ES" sz="1600" b="1" dirty="0"/>
              <a:t>Los expedientes con concurrencia (solicitud ofertas) podrán ser:</a:t>
            </a:r>
          </a:p>
          <a:p>
            <a:pPr>
              <a:buFontTx/>
              <a:buChar char="-"/>
            </a:pPr>
            <a:r>
              <a:rPr lang="es-ES" sz="1600" u="sng" kern="600" dirty="0"/>
              <a:t>Petición ofertas</a:t>
            </a:r>
            <a:r>
              <a:rPr lang="es-ES" sz="1600" kern="600" dirty="0"/>
              <a:t>: (Un solo criterio - </a:t>
            </a:r>
            <a:r>
              <a:rPr lang="es-ES" sz="1600" u="sng" kern="600" dirty="0"/>
              <a:t>se adjudica a la +barata</a:t>
            </a:r>
            <a:r>
              <a:rPr lang="es-ES" sz="1600" kern="600" dirty="0"/>
              <a:t>). Gestionados directamente por el área gestora y subidos a SAP</a:t>
            </a:r>
          </a:p>
          <a:p>
            <a:pPr marL="457200" lvl="1" indent="0">
              <a:buNone/>
            </a:pPr>
            <a:r>
              <a:rPr lang="es-ES" sz="1600" kern="600" dirty="0"/>
              <a:t>En este caso habrá que dejar muy especificado en la solicitud de ofertas las características técnicas requeridas que los licitadores deberán ofertar, ya que sólo (únicamente) se </a:t>
            </a:r>
            <a:r>
              <a:rPr lang="es-ES" sz="1600" u="sng" kern="600" dirty="0"/>
              <a:t>valora el precio</a:t>
            </a:r>
            <a:r>
              <a:rPr lang="es-ES" sz="1600" kern="600" dirty="0"/>
              <a:t>, adjudicándole el contrato al licitador que presenta la oferta más barata y que cumpla con los requisitos mínimos exigidos. Ver </a:t>
            </a:r>
            <a:r>
              <a:rPr lang="es-ES" sz="1600" kern="600" dirty="0" err="1"/>
              <a:t>slide</a:t>
            </a:r>
            <a:r>
              <a:rPr lang="es-ES" sz="1600" kern="600" dirty="0"/>
              <a:t> anterior.</a:t>
            </a:r>
            <a:endParaRPr lang="es-ES" sz="1600" b="1" dirty="0"/>
          </a:p>
          <a:p>
            <a:pPr>
              <a:buFontTx/>
              <a:buChar char="-"/>
            </a:pPr>
            <a:r>
              <a:rPr lang="es-ES" sz="1600" u="sng" kern="600" dirty="0"/>
              <a:t>Memoria Técnica</a:t>
            </a:r>
            <a:r>
              <a:rPr lang="es-ES" sz="1600" kern="600" dirty="0"/>
              <a:t>: (Varios criterios - se adjudica a la mejor valorada </a:t>
            </a:r>
            <a:r>
              <a:rPr lang="es-ES" sz="1600" u="sng" kern="600" dirty="0"/>
              <a:t>precio y juicios de valor</a:t>
            </a:r>
            <a:r>
              <a:rPr lang="es-ES" sz="1600" kern="600" dirty="0"/>
              <a:t>). A revisar por Contratación y no son incluidos en SAP.</a:t>
            </a:r>
          </a:p>
          <a:p>
            <a:pPr marL="177800" lvl="1" indent="0">
              <a:buNone/>
            </a:pPr>
            <a:r>
              <a:rPr lang="es-ES" sz="1600" kern="600" dirty="0"/>
              <a:t> En este caso aparte de valorar el precio, se pueden añadir:</a:t>
            </a:r>
          </a:p>
          <a:p>
            <a:pPr marL="541338" lvl="1" indent="-274638">
              <a:buFont typeface="Courier New" panose="02070309020205020404" pitchFamily="49" charset="0"/>
              <a:buChar char="o"/>
            </a:pPr>
            <a:r>
              <a:rPr lang="es-ES" sz="1600" kern="600" dirty="0"/>
              <a:t>Criterios automáticos (por ejemplo, puntos adicionales por años de experiencia adicionales al mínimo requerido, u otros) y </a:t>
            </a:r>
          </a:p>
          <a:p>
            <a:pPr marL="541338" lvl="1" indent="-274638">
              <a:buFont typeface="Courier New" panose="02070309020205020404" pitchFamily="49" charset="0"/>
              <a:buChar char="o"/>
            </a:pPr>
            <a:r>
              <a:rPr lang="es-ES" sz="1600" kern="600" dirty="0"/>
              <a:t>Criterios valorables mediante juicios de valor: Se otorgan puntos a la oferta técnica que presente el licitador, se deja más libertad a la solución ofrecida por este y se valora otorgando más puntos a la oferta que mejor se adecue a las necesidades de ICEX.</a:t>
            </a:r>
          </a:p>
          <a:p>
            <a:pPr lvl="1"/>
            <a:endParaRPr lang="es-ES" dirty="0"/>
          </a:p>
        </p:txBody>
      </p:sp>
      <p:sp>
        <p:nvSpPr>
          <p:cNvPr id="2" name="Título 1">
            <a:extLst>
              <a:ext uri="{FF2B5EF4-FFF2-40B4-BE49-F238E27FC236}">
                <a16:creationId xmlns:a16="http://schemas.microsoft.com/office/drawing/2014/main" id="{FB8B09AF-5550-E498-F4B6-50A8CD90235B}"/>
              </a:ext>
            </a:extLst>
          </p:cNvPr>
          <p:cNvSpPr>
            <a:spLocks noGrp="1"/>
          </p:cNvSpPr>
          <p:nvPr>
            <p:ph type="title"/>
          </p:nvPr>
        </p:nvSpPr>
        <p:spPr>
          <a:xfrm>
            <a:off x="628650" y="467972"/>
            <a:ext cx="7886700" cy="617676"/>
          </a:xfrm>
        </p:spPr>
        <p:txBody>
          <a:bodyPr/>
          <a:lstStyle/>
          <a:p>
            <a:r>
              <a:rPr lang="es-ES" sz="2700" u="sng" dirty="0">
                <a:solidFill>
                  <a:srgbClr val="DA291C"/>
                </a:solidFill>
                <a:latin typeface="HelveticaNeueLT Std" panose="020B0604020202020204" pitchFamily="34" charset="0"/>
              </a:rPr>
              <a:t>Menor Cuantía (II)</a:t>
            </a:r>
            <a:endParaRPr lang="es-ES" sz="2700" u="sng" dirty="0"/>
          </a:p>
        </p:txBody>
      </p:sp>
    </p:spTree>
    <p:extLst>
      <p:ext uri="{BB962C8B-B14F-4D97-AF65-F5344CB8AC3E}">
        <p14:creationId xmlns:p14="http://schemas.microsoft.com/office/powerpoint/2010/main" val="1770481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2D41223-FF51-E08D-5020-6CFA077C1184}"/>
              </a:ext>
            </a:extLst>
          </p:cNvPr>
          <p:cNvSpPr>
            <a:spLocks noGrp="1"/>
          </p:cNvSpPr>
          <p:nvPr>
            <p:ph idx="1"/>
          </p:nvPr>
        </p:nvSpPr>
        <p:spPr>
          <a:xfrm>
            <a:off x="635863" y="1005437"/>
            <a:ext cx="7886700" cy="5295815"/>
          </a:xfrm>
        </p:spPr>
        <p:txBody>
          <a:bodyPr/>
          <a:lstStyle/>
          <a:p>
            <a:pPr marL="0" indent="0">
              <a:buNone/>
            </a:pPr>
            <a:r>
              <a:rPr lang="es-ES" sz="1600" b="1" u="sng" dirty="0"/>
              <a:t>TRAMITACIÓN</a:t>
            </a:r>
          </a:p>
          <a:p>
            <a:r>
              <a:rPr lang="es-ES" sz="1600" dirty="0"/>
              <a:t>Los modelos de informes, memoria técnica, anexos, etc., se encuentran en la intranet de ICEX.</a:t>
            </a:r>
          </a:p>
          <a:p>
            <a:r>
              <a:rPr lang="es-ES" sz="1600" dirty="0"/>
              <a:t>Firmas electrónicas.</a:t>
            </a:r>
          </a:p>
          <a:p>
            <a:r>
              <a:rPr lang="es-ES" sz="1600" dirty="0"/>
              <a:t>Las ofertas se solicitarán desde el buzón del área gestora (todas al mismo tiempo y en correos individualizados), tanto en el procedimiento con SAP como el que se gestione con Memoria Técnica. Esos correos han de guardarse en el expediente y ser enviados al mismo tiempo.</a:t>
            </a:r>
          </a:p>
        </p:txBody>
      </p:sp>
      <p:sp>
        <p:nvSpPr>
          <p:cNvPr id="7" name="Título 1">
            <a:extLst>
              <a:ext uri="{FF2B5EF4-FFF2-40B4-BE49-F238E27FC236}">
                <a16:creationId xmlns:a16="http://schemas.microsoft.com/office/drawing/2014/main" id="{CF973D4A-FFBC-43BB-64D1-38AA5CF003A8}"/>
              </a:ext>
            </a:extLst>
          </p:cNvPr>
          <p:cNvSpPr>
            <a:spLocks noGrp="1"/>
          </p:cNvSpPr>
          <p:nvPr>
            <p:ph type="title"/>
          </p:nvPr>
        </p:nvSpPr>
        <p:spPr>
          <a:xfrm>
            <a:off x="628650" y="467972"/>
            <a:ext cx="7886700" cy="617676"/>
          </a:xfrm>
        </p:spPr>
        <p:txBody>
          <a:bodyPr/>
          <a:lstStyle/>
          <a:p>
            <a:r>
              <a:rPr lang="es-ES" sz="2700" u="sng" dirty="0">
                <a:solidFill>
                  <a:srgbClr val="DA291C"/>
                </a:solidFill>
                <a:latin typeface="HelveticaNeueLT Std" panose="020B0604020202020204" pitchFamily="34" charset="0"/>
              </a:rPr>
              <a:t>Menor Cuantía (III)</a:t>
            </a:r>
            <a:endParaRPr lang="es-ES" sz="2700" u="sng" dirty="0"/>
          </a:p>
        </p:txBody>
      </p:sp>
    </p:spTree>
    <p:extLst>
      <p:ext uri="{BB962C8B-B14F-4D97-AF65-F5344CB8AC3E}">
        <p14:creationId xmlns:p14="http://schemas.microsoft.com/office/powerpoint/2010/main" val="522750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DF2D99-7C88-E0EE-7D26-A6ABDF1D7A76}"/>
              </a:ext>
            </a:extLst>
          </p:cNvPr>
          <p:cNvSpPr>
            <a:spLocks noGrp="1"/>
          </p:cNvSpPr>
          <p:nvPr>
            <p:ph type="title"/>
          </p:nvPr>
        </p:nvSpPr>
        <p:spPr>
          <a:xfrm>
            <a:off x="495485" y="458937"/>
            <a:ext cx="7886700" cy="583096"/>
          </a:xfrm>
        </p:spPr>
        <p:txBody>
          <a:bodyPr/>
          <a:lstStyle/>
          <a:p>
            <a:r>
              <a:rPr lang="es-ES" sz="2700" u="sng" dirty="0">
                <a:solidFill>
                  <a:srgbClr val="DA291C"/>
                </a:solidFill>
                <a:latin typeface="HelveticaNeueLT Std" panose="020B0604020202020204" pitchFamily="34" charset="0"/>
              </a:rPr>
              <a:t>Menor Cuantía- Documentación General</a:t>
            </a:r>
            <a:endParaRPr lang="es-ES" sz="2700" u="sng" dirty="0"/>
          </a:p>
        </p:txBody>
      </p:sp>
      <p:sp>
        <p:nvSpPr>
          <p:cNvPr id="3" name="Marcador de contenido 2">
            <a:extLst>
              <a:ext uri="{FF2B5EF4-FFF2-40B4-BE49-F238E27FC236}">
                <a16:creationId xmlns:a16="http://schemas.microsoft.com/office/drawing/2014/main" id="{F55E9AF9-5C84-9248-0B8B-A433C6C9E8CE}"/>
              </a:ext>
            </a:extLst>
          </p:cNvPr>
          <p:cNvSpPr>
            <a:spLocks noGrp="1"/>
          </p:cNvSpPr>
          <p:nvPr>
            <p:ph idx="1"/>
          </p:nvPr>
        </p:nvSpPr>
        <p:spPr>
          <a:xfrm>
            <a:off x="628650" y="971010"/>
            <a:ext cx="7886700" cy="5757336"/>
          </a:xfrm>
        </p:spPr>
        <p:txBody>
          <a:bodyPr/>
          <a:lstStyle/>
          <a:p>
            <a:pPr>
              <a:buFontTx/>
              <a:buChar char="-"/>
            </a:pPr>
            <a:r>
              <a:rPr lang="es-ES" sz="1600" b="1" dirty="0"/>
              <a:t>Con concurrencia (un solo criterio – precio) Tramitados en SAP</a:t>
            </a:r>
          </a:p>
          <a:p>
            <a:pPr>
              <a:lnSpc>
                <a:spcPct val="100000"/>
              </a:lnSpc>
              <a:spcBef>
                <a:spcPts val="0"/>
              </a:spcBef>
            </a:pPr>
            <a:endParaRPr lang="es-ES" sz="1000" kern="0" dirty="0"/>
          </a:p>
          <a:p>
            <a:pPr marL="444500">
              <a:lnSpc>
                <a:spcPct val="100000"/>
              </a:lnSpc>
              <a:spcBef>
                <a:spcPts val="0"/>
              </a:spcBef>
            </a:pPr>
            <a:r>
              <a:rPr lang="es-ES" sz="1600" kern="0" dirty="0"/>
              <a:t>Informe necesidad menor cuantía (Con Concurrencia o adjudicación directa)</a:t>
            </a:r>
          </a:p>
          <a:p>
            <a:pPr marL="719138" lvl="1" indent="-274638">
              <a:lnSpc>
                <a:spcPct val="100000"/>
              </a:lnSpc>
              <a:spcBef>
                <a:spcPts val="0"/>
              </a:spcBef>
              <a:buFont typeface="Courier New" panose="02070309020205020404" pitchFamily="49" charset="0"/>
              <a:buChar char="o"/>
            </a:pPr>
            <a:r>
              <a:rPr lang="es-ES" sz="1600" kern="0" dirty="0"/>
              <a:t>Se explican las ofertas recibidas y la elegida</a:t>
            </a:r>
          </a:p>
          <a:p>
            <a:pPr marL="719138" lvl="1" indent="-274638">
              <a:lnSpc>
                <a:spcPct val="100000"/>
              </a:lnSpc>
              <a:spcBef>
                <a:spcPts val="0"/>
              </a:spcBef>
              <a:buFont typeface="Courier New" panose="02070309020205020404" pitchFamily="49" charset="0"/>
              <a:buChar char="o"/>
            </a:pPr>
            <a:r>
              <a:rPr lang="es-ES" sz="1600" kern="0" dirty="0"/>
              <a:t>Sin concurrencia, debe quedar perfectamente justificado el motivo.</a:t>
            </a:r>
          </a:p>
          <a:p>
            <a:pPr marL="444500">
              <a:lnSpc>
                <a:spcPct val="100000"/>
              </a:lnSpc>
              <a:spcBef>
                <a:spcPts val="0"/>
              </a:spcBef>
            </a:pPr>
            <a:r>
              <a:rPr lang="es-ES" sz="1600" kern="0" dirty="0"/>
              <a:t>PG aprobada</a:t>
            </a:r>
          </a:p>
          <a:p>
            <a:pPr marL="444500">
              <a:lnSpc>
                <a:spcPct val="100000"/>
              </a:lnSpc>
              <a:spcBef>
                <a:spcPts val="0"/>
              </a:spcBef>
            </a:pPr>
            <a:r>
              <a:rPr lang="es-ES" sz="1600" kern="0" dirty="0"/>
              <a:t>Oferta aceptada (Firmada por el director)</a:t>
            </a:r>
          </a:p>
          <a:p>
            <a:pPr marL="444500">
              <a:lnSpc>
                <a:spcPct val="100000"/>
              </a:lnSpc>
              <a:spcBef>
                <a:spcPts val="0"/>
              </a:spcBef>
            </a:pPr>
            <a:r>
              <a:rPr lang="es-ES" sz="1600" kern="0" dirty="0"/>
              <a:t>Invitaciones (correos enviados, sólo cuando hay concurrencia).</a:t>
            </a:r>
            <a:endParaRPr lang="es-ES" sz="1600" b="1" dirty="0"/>
          </a:p>
          <a:p>
            <a:pPr>
              <a:buFontTx/>
              <a:buChar char="-"/>
            </a:pPr>
            <a:r>
              <a:rPr lang="es-ES" sz="1600" b="1" dirty="0"/>
              <a:t>Con concurrencia (varios criterios) Supervisado por Contratación </a:t>
            </a:r>
            <a:r>
              <a:rPr lang="es-ES" sz="1600" dirty="0"/>
              <a:t>(</a:t>
            </a:r>
            <a:r>
              <a:rPr lang="es-ES" sz="1600" dirty="0" err="1"/>
              <a:t>VºBº</a:t>
            </a:r>
            <a:r>
              <a:rPr lang="es-ES" sz="1600" dirty="0"/>
              <a:t> de los documentos antes de su firma)</a:t>
            </a:r>
            <a:r>
              <a:rPr lang="es-ES" sz="1600" b="1" dirty="0"/>
              <a:t>:</a:t>
            </a:r>
          </a:p>
          <a:p>
            <a:pPr marL="0" indent="0">
              <a:buNone/>
            </a:pPr>
            <a:endParaRPr lang="es-ES" sz="800" kern="0" dirty="0"/>
          </a:p>
          <a:p>
            <a:pPr marL="444500">
              <a:lnSpc>
                <a:spcPct val="100000"/>
              </a:lnSpc>
              <a:spcBef>
                <a:spcPts val="0"/>
              </a:spcBef>
            </a:pPr>
            <a:r>
              <a:rPr lang="es-ES" sz="1600" kern="0" dirty="0"/>
              <a:t>Informe menor de necesidad y PG aprobada. </a:t>
            </a:r>
          </a:p>
          <a:p>
            <a:pPr marL="444500">
              <a:lnSpc>
                <a:spcPct val="100000"/>
              </a:lnSpc>
              <a:spcBef>
                <a:spcPts val="0"/>
              </a:spcBef>
            </a:pPr>
            <a:r>
              <a:rPr lang="es-ES" sz="1600" kern="0" dirty="0"/>
              <a:t>Memoria Técnica y de Criterios de Valoración (cuando se incorporan juicios de valor además del criterio precio)</a:t>
            </a:r>
          </a:p>
          <a:p>
            <a:pPr marL="444500">
              <a:lnSpc>
                <a:spcPct val="100000"/>
              </a:lnSpc>
              <a:spcBef>
                <a:spcPts val="0"/>
              </a:spcBef>
            </a:pPr>
            <a:r>
              <a:rPr lang="es-ES" sz="1600" kern="0" dirty="0"/>
              <a:t>Invitaciones (correos enviados)</a:t>
            </a:r>
          </a:p>
          <a:p>
            <a:pPr marL="444500">
              <a:lnSpc>
                <a:spcPct val="100000"/>
              </a:lnSpc>
              <a:spcBef>
                <a:spcPts val="0"/>
              </a:spcBef>
            </a:pPr>
            <a:r>
              <a:rPr lang="es-ES" sz="1600" kern="0" dirty="0"/>
              <a:t>Valoración de ofertas y propuesta de adjudicación.(solicitud declaración responsable-Documentación)</a:t>
            </a:r>
          </a:p>
          <a:p>
            <a:pPr marL="444500">
              <a:lnSpc>
                <a:spcPct val="100000"/>
              </a:lnSpc>
              <a:spcBef>
                <a:spcPts val="0"/>
              </a:spcBef>
            </a:pPr>
            <a:r>
              <a:rPr lang="es-ES" sz="1600" kern="0" dirty="0"/>
              <a:t>Resolución</a:t>
            </a:r>
          </a:p>
          <a:p>
            <a:pPr marL="444500">
              <a:lnSpc>
                <a:spcPct val="100000"/>
              </a:lnSpc>
              <a:spcBef>
                <a:spcPts val="0"/>
              </a:spcBef>
            </a:pPr>
            <a:r>
              <a:rPr lang="es-ES" sz="1600" kern="0" dirty="0"/>
              <a:t>Oferta firmada + anexos / Contrato + anexos</a:t>
            </a:r>
          </a:p>
          <a:p>
            <a:pPr marL="0" indent="0">
              <a:lnSpc>
                <a:spcPct val="100000"/>
              </a:lnSpc>
              <a:spcBef>
                <a:spcPts val="0"/>
              </a:spcBef>
              <a:buNone/>
            </a:pPr>
            <a:endParaRPr lang="es-ES" sz="1600" kern="0" dirty="0"/>
          </a:p>
          <a:p>
            <a:pPr marL="0" indent="0" algn="just">
              <a:lnSpc>
                <a:spcPct val="100000"/>
              </a:lnSpc>
              <a:spcBef>
                <a:spcPts val="0"/>
              </a:spcBef>
              <a:buNone/>
            </a:pPr>
            <a:r>
              <a:rPr lang="es-ES" sz="1400" b="1" u="sng" kern="0" dirty="0"/>
              <a:t>*Ante cualquier duda que surja en la tramitación, al ser el área gestora la encargada de su tramitación, la dirección adjunta de Contratación está a vuestra entera disposición para resolver cualquier duda y guiaros en el procedimiento, por lo que no dudéis en contactarnos mediante cualquier vía.</a:t>
            </a:r>
          </a:p>
        </p:txBody>
      </p:sp>
    </p:spTree>
    <p:extLst>
      <p:ext uri="{BB962C8B-B14F-4D97-AF65-F5344CB8AC3E}">
        <p14:creationId xmlns:p14="http://schemas.microsoft.com/office/powerpoint/2010/main" val="368427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A999073C-5A9B-47D7-9304-9BB8356F2E94}"/>
              </a:ext>
            </a:extLst>
          </p:cNvPr>
          <p:cNvSpPr txBox="1">
            <a:spLocks/>
          </p:cNvSpPr>
          <p:nvPr/>
        </p:nvSpPr>
        <p:spPr>
          <a:xfrm>
            <a:off x="318109" y="300378"/>
            <a:ext cx="7530902" cy="393500"/>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r>
              <a:rPr lang="es-ES" sz="2700" u="sng" dirty="0">
                <a:solidFill>
                  <a:srgbClr val="DA291C"/>
                </a:solidFill>
                <a:latin typeface="HelveticaNeueLT Std" panose="020B0604020202020204" pitchFamily="34" charset="0"/>
              </a:rPr>
              <a:t>Menor Cuantía -Caja fija (</a:t>
            </a:r>
            <a:r>
              <a:rPr lang="es-ES" sz="2700" b="1" u="sng" dirty="0" err="1">
                <a:solidFill>
                  <a:srgbClr val="DA291C"/>
                </a:solidFill>
                <a:latin typeface="HelveticaNeueLT Std" panose="020B0604020202020204" pitchFamily="34" charset="0"/>
              </a:rPr>
              <a:t>procd</a:t>
            </a:r>
            <a:r>
              <a:rPr lang="es-ES" sz="2700" b="1" u="sng" dirty="0">
                <a:solidFill>
                  <a:srgbClr val="DA291C"/>
                </a:solidFill>
                <a:latin typeface="HelveticaNeueLT Std" panose="020B0604020202020204" pitchFamily="34" charset="0"/>
              </a:rPr>
              <a:t>. excepcional</a:t>
            </a:r>
            <a:r>
              <a:rPr lang="es-ES" sz="2700" u="sng" dirty="0">
                <a:solidFill>
                  <a:srgbClr val="DA291C"/>
                </a:solidFill>
                <a:latin typeface="HelveticaNeueLT Std" panose="020B0604020202020204" pitchFamily="34" charset="0"/>
              </a:rPr>
              <a:t>) </a:t>
            </a:r>
          </a:p>
        </p:txBody>
      </p:sp>
      <p:sp>
        <p:nvSpPr>
          <p:cNvPr id="10" name="Marcador de texto 6">
            <a:extLst>
              <a:ext uri="{FF2B5EF4-FFF2-40B4-BE49-F238E27FC236}">
                <a16:creationId xmlns:a16="http://schemas.microsoft.com/office/drawing/2014/main" id="{FE1E7F87-C538-465D-AF2C-2CD6FFB2E34C}"/>
              </a:ext>
            </a:extLst>
          </p:cNvPr>
          <p:cNvSpPr txBox="1">
            <a:spLocks/>
          </p:cNvSpPr>
          <p:nvPr/>
        </p:nvSpPr>
        <p:spPr>
          <a:xfrm>
            <a:off x="380253" y="943287"/>
            <a:ext cx="8230999" cy="5614335"/>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285750" indent="-285750">
              <a:buFontTx/>
              <a:buChar char="-"/>
            </a:pPr>
            <a:r>
              <a:rPr lang="es-ES" dirty="0">
                <a:solidFill>
                  <a:schemeClr val="tx1"/>
                </a:solidFill>
              </a:rPr>
              <a:t>Aparece un sistema similar al de “caja fija” empleado por la AGE para expedientes </a:t>
            </a:r>
            <a:r>
              <a:rPr lang="es-ES" b="1" dirty="0">
                <a:solidFill>
                  <a:schemeClr val="tx1"/>
                </a:solidFill>
              </a:rPr>
              <a:t>inferiores a 5.000 euros (IVA incluido). </a:t>
            </a:r>
            <a:r>
              <a:rPr lang="es-ES" dirty="0">
                <a:solidFill>
                  <a:schemeClr val="tx1"/>
                </a:solidFill>
              </a:rPr>
              <a:t>Se puede emplear para determinadas naturalezas, indicadas en las IIC. En estos expedientes se dan estas particularidades:</a:t>
            </a:r>
          </a:p>
          <a:p>
            <a:pPr marL="627063" lvl="3" indent="-104775">
              <a:buFontTx/>
              <a:buChar char="-"/>
            </a:pPr>
            <a:r>
              <a:rPr lang="es-ES" sz="1500" dirty="0"/>
              <a:t>No se precisa concurrencia</a:t>
            </a:r>
          </a:p>
          <a:p>
            <a:pPr marL="627063" lvl="3" indent="-104775">
              <a:buFontTx/>
              <a:buChar char="-"/>
            </a:pPr>
            <a:r>
              <a:rPr lang="es-ES" sz="1500" dirty="0"/>
              <a:t>Solo se documenta con factura y propuesta de gasto</a:t>
            </a:r>
          </a:p>
          <a:p>
            <a:pPr marL="627063" lvl="3" indent="-104775">
              <a:buFontTx/>
              <a:buChar char="-"/>
            </a:pPr>
            <a:r>
              <a:rPr lang="es-ES" sz="1500" dirty="0"/>
              <a:t>No se graba en SAP</a:t>
            </a:r>
          </a:p>
          <a:p>
            <a:pPr marL="627063" lvl="3" indent="-104775">
              <a:buFontTx/>
              <a:buChar char="-"/>
            </a:pPr>
            <a:r>
              <a:rPr lang="es-ES" sz="1500" dirty="0"/>
              <a:t>No son objeto de reporte ni de publicidad en PLCSP</a:t>
            </a:r>
          </a:p>
          <a:p>
            <a:pPr marL="627063" lvl="3" indent="-104775">
              <a:buFontTx/>
              <a:buChar char="-"/>
            </a:pPr>
            <a:r>
              <a:rPr lang="es-ES" sz="1500" dirty="0"/>
              <a:t>Hay que tener precaución con las concatenaciones en expedientes con identidad de objeto (catering, por ejemplo) y seguir las indicaciones de las IIC si la previsión para el ejercicio supera los 5.000 euros.</a:t>
            </a:r>
          </a:p>
          <a:p>
            <a:pPr marL="285750" indent="-285750">
              <a:buFontTx/>
              <a:buChar char="-"/>
            </a:pPr>
            <a:r>
              <a:rPr lang="es-ES" dirty="0">
                <a:solidFill>
                  <a:schemeClr val="tx1"/>
                </a:solidFill>
              </a:rPr>
              <a:t>Tipologías de contrataciones admitidas (</a:t>
            </a:r>
            <a:r>
              <a:rPr lang="es-ES" u="sng" dirty="0">
                <a:solidFill>
                  <a:schemeClr val="tx1"/>
                </a:solidFill>
              </a:rPr>
              <a:t>solo éstas</a:t>
            </a:r>
            <a:r>
              <a:rPr lang="es-ES" dirty="0">
                <a:solidFill>
                  <a:schemeClr val="tx1"/>
                </a:solidFill>
              </a:rPr>
              <a:t>):</a:t>
            </a:r>
          </a:p>
          <a:p>
            <a:pPr marL="630238" indent="-185738"/>
            <a:r>
              <a:rPr lang="es-ES" sz="1500" dirty="0">
                <a:solidFill>
                  <a:schemeClr val="tx1"/>
                </a:solidFill>
              </a:rPr>
              <a:t>	- Pequeños suministros </a:t>
            </a:r>
            <a:r>
              <a:rPr lang="es-ES" sz="1400" i="1" u="sng" dirty="0">
                <a:solidFill>
                  <a:schemeClr val="bg2">
                    <a:lumMod val="50000"/>
                  </a:schemeClr>
                </a:solidFill>
              </a:rPr>
              <a:t>(entre otros, repuestos de materiales, piezas de recambio, prensa, etc.)</a:t>
            </a:r>
            <a:r>
              <a:rPr lang="es-ES" sz="1500" dirty="0">
                <a:solidFill>
                  <a:schemeClr val="tx1"/>
                </a:solidFill>
              </a:rPr>
              <a:t>,</a:t>
            </a:r>
          </a:p>
          <a:p>
            <a:pPr marL="630238" indent="-185738"/>
            <a:r>
              <a:rPr lang="es-ES" sz="1500" dirty="0">
                <a:solidFill>
                  <a:schemeClr val="tx1"/>
                </a:solidFill>
              </a:rPr>
              <a:t>	- Adquisiciones de elementos y bienes no inventariables </a:t>
            </a:r>
            <a:r>
              <a:rPr lang="es-ES" sz="1400" i="1" u="sng" dirty="0">
                <a:solidFill>
                  <a:schemeClr val="bg2">
                    <a:lumMod val="50000"/>
                  </a:schemeClr>
                </a:solidFill>
              </a:rPr>
              <a:t>(licencias y software). </a:t>
            </a:r>
          </a:p>
          <a:p>
            <a:pPr marL="630238" indent="-185738"/>
            <a:r>
              <a:rPr lang="es-ES" sz="1500" dirty="0">
                <a:solidFill>
                  <a:schemeClr val="tx1"/>
                </a:solidFill>
              </a:rPr>
              <a:t>	- Gastos de atenciones protocolarias y representativas </a:t>
            </a:r>
            <a:r>
              <a:rPr lang="es-ES" sz="1500" i="1" u="sng" dirty="0">
                <a:solidFill>
                  <a:schemeClr val="bg2">
                    <a:lumMod val="50000"/>
                  </a:schemeClr>
                </a:solidFill>
              </a:rPr>
              <a:t>(flores evento, trofeos premios), </a:t>
            </a:r>
          </a:p>
          <a:p>
            <a:pPr marL="630238" indent="-185738"/>
            <a:r>
              <a:rPr lang="es-ES" sz="1500" dirty="0">
                <a:solidFill>
                  <a:schemeClr val="tx1"/>
                </a:solidFill>
              </a:rPr>
              <a:t>	- Publicidad y propaganda, </a:t>
            </a:r>
          </a:p>
          <a:p>
            <a:pPr marL="630238" indent="-185738"/>
            <a:r>
              <a:rPr lang="es-ES" sz="1500" dirty="0">
                <a:solidFill>
                  <a:schemeClr val="tx1"/>
                </a:solidFill>
              </a:rPr>
              <a:t>	- Gastos de edición y distribución </a:t>
            </a:r>
            <a:r>
              <a:rPr lang="es-ES" sz="1400" i="1" dirty="0">
                <a:solidFill>
                  <a:schemeClr val="bg2">
                    <a:lumMod val="50000"/>
                  </a:schemeClr>
                </a:solidFill>
              </a:rPr>
              <a:t>(</a:t>
            </a:r>
            <a:r>
              <a:rPr lang="es-ES" sz="1400" i="1" u="sng" dirty="0">
                <a:solidFill>
                  <a:schemeClr val="bg2">
                    <a:lumMod val="50000"/>
                  </a:schemeClr>
                </a:solidFill>
              </a:rPr>
              <a:t>el coste de editar y distribuir un libro o manual elaborado por ICEX</a:t>
            </a:r>
            <a:r>
              <a:rPr lang="es-ES" sz="1400" i="1" dirty="0">
                <a:solidFill>
                  <a:schemeClr val="bg2">
                    <a:lumMod val="50000"/>
                  </a:schemeClr>
                </a:solidFill>
              </a:rPr>
              <a:t>). </a:t>
            </a:r>
          </a:p>
          <a:p>
            <a:pPr marL="630238" indent="-185738"/>
            <a:r>
              <a:rPr lang="es-ES" sz="1500" dirty="0">
                <a:solidFill>
                  <a:schemeClr val="tx1"/>
                </a:solidFill>
              </a:rPr>
              <a:t>	- Gastos relacionados con la organización de conferencias y eventos propios de la actividad de ICEX - incluyendo catering, soporte técnico y de realización y otros similares-, </a:t>
            </a:r>
          </a:p>
          <a:p>
            <a:pPr marL="630238" indent="-185738"/>
            <a:r>
              <a:rPr lang="es-ES" sz="1500" dirty="0">
                <a:solidFill>
                  <a:schemeClr val="tx1"/>
                </a:solidFill>
              </a:rPr>
              <a:t>	- Gastos de asistencia a reuniones, conferencias y cursos y otros de similares características, </a:t>
            </a:r>
          </a:p>
          <a:p>
            <a:r>
              <a:rPr lang="es-ES" b="1" u="sng" dirty="0">
                <a:solidFill>
                  <a:schemeClr val="tx1"/>
                </a:solidFill>
              </a:rPr>
              <a:t>Siempre que su importe sea inferior a 5.000 euros (IVA incluido).</a:t>
            </a:r>
          </a:p>
          <a:p>
            <a:endParaRPr lang="es-ES" sz="1400" dirty="0"/>
          </a:p>
        </p:txBody>
      </p:sp>
      <p:sp>
        <p:nvSpPr>
          <p:cNvPr id="6" name="CuadroTexto 5">
            <a:extLst>
              <a:ext uri="{FF2B5EF4-FFF2-40B4-BE49-F238E27FC236}">
                <a16:creationId xmlns:a16="http://schemas.microsoft.com/office/drawing/2014/main" id="{3CE226A4-14EF-4FD2-B86C-496EA7BBDF3A}"/>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44E29675-428E-450D-AAA7-EC9EE5B93B96}" type="slidenum">
              <a:rPr lang="es-ES" sz="1200" smtClean="0">
                <a:solidFill>
                  <a:schemeClr val="bg1"/>
                </a:solidFill>
                <a:latin typeface="HelveticaNeueLT Pro 45 Lt" panose="020B0403020202020204" pitchFamily="34" charset="0"/>
              </a:rPr>
              <a:t>14</a:t>
            </a:fld>
            <a:endParaRPr lang="es-ES" sz="1200" dirty="0">
              <a:solidFill>
                <a:schemeClr val="bg1"/>
              </a:solidFill>
              <a:latin typeface="HelveticaNeueLT Pro 45 Lt" panose="020B0403020202020204" pitchFamily="34" charset="0"/>
            </a:endParaRPr>
          </a:p>
        </p:txBody>
      </p:sp>
    </p:spTree>
    <p:extLst>
      <p:ext uri="{BB962C8B-B14F-4D97-AF65-F5344CB8AC3E}">
        <p14:creationId xmlns:p14="http://schemas.microsoft.com/office/powerpoint/2010/main" val="4206279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5">
            <a:extLst>
              <a:ext uri="{FF2B5EF4-FFF2-40B4-BE49-F238E27FC236}">
                <a16:creationId xmlns:a16="http://schemas.microsoft.com/office/drawing/2014/main" id="{4A2E979D-4F45-49AA-9637-6DF98F910EB2}"/>
              </a:ext>
            </a:extLst>
          </p:cNvPr>
          <p:cNvSpPr txBox="1">
            <a:spLocks/>
          </p:cNvSpPr>
          <p:nvPr/>
        </p:nvSpPr>
        <p:spPr>
          <a:xfrm>
            <a:off x="2289111" y="2935331"/>
            <a:ext cx="6578441" cy="393500"/>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800" dirty="0">
                <a:solidFill>
                  <a:schemeClr val="bg1"/>
                </a:solidFill>
                <a:latin typeface="HelveticaNeueLT Pro 45 Lt" panose="020B0403020202020204" pitchFamily="34" charset="0"/>
              </a:rPr>
              <a:t>Registro en SAP</a:t>
            </a:r>
          </a:p>
          <a:p>
            <a:r>
              <a:rPr lang="es-ES" sz="2800" dirty="0">
                <a:solidFill>
                  <a:schemeClr val="bg1"/>
                </a:solidFill>
                <a:latin typeface="HelveticaNeueLT Pro 45 Lt" panose="020B0403020202020204" pitchFamily="34" charset="0"/>
              </a:rPr>
              <a:t>Contrato de menor cuantía </a:t>
            </a:r>
          </a:p>
        </p:txBody>
      </p:sp>
      <p:sp>
        <p:nvSpPr>
          <p:cNvPr id="7" name="CuadroTexto 6">
            <a:extLst>
              <a:ext uri="{FF2B5EF4-FFF2-40B4-BE49-F238E27FC236}">
                <a16:creationId xmlns:a16="http://schemas.microsoft.com/office/drawing/2014/main" id="{609710CD-4027-4BAD-87E5-C67C0A4B0C20}"/>
              </a:ext>
            </a:extLst>
          </p:cNvPr>
          <p:cNvSpPr txBox="1"/>
          <p:nvPr/>
        </p:nvSpPr>
        <p:spPr>
          <a:xfrm>
            <a:off x="1682331" y="2768410"/>
            <a:ext cx="527709" cy="830997"/>
          </a:xfrm>
          <a:prstGeom prst="rect">
            <a:avLst/>
          </a:prstGeom>
          <a:noFill/>
        </p:spPr>
        <p:txBody>
          <a:bodyPr wrap="none" rtlCol="0">
            <a:spAutoFit/>
          </a:bodyPr>
          <a:lstStyle/>
          <a:p>
            <a:r>
              <a:rPr lang="es-ES" sz="4800" dirty="0">
                <a:solidFill>
                  <a:schemeClr val="bg1"/>
                </a:solidFill>
                <a:latin typeface="HelveticaNeueLT Pro 45 Lt" panose="020B0403020202020204" pitchFamily="34" charset="0"/>
              </a:rPr>
              <a:t>4</a:t>
            </a:r>
          </a:p>
        </p:txBody>
      </p:sp>
      <p:sp>
        <p:nvSpPr>
          <p:cNvPr id="4" name="CuadroTexto 3"/>
          <p:cNvSpPr txBox="1"/>
          <p:nvPr/>
        </p:nvSpPr>
        <p:spPr>
          <a:xfrm>
            <a:off x="24289" y="5773103"/>
            <a:ext cx="301466" cy="415498"/>
          </a:xfrm>
          <a:prstGeom prst="rect">
            <a:avLst/>
          </a:prstGeom>
          <a:noFill/>
        </p:spPr>
        <p:txBody>
          <a:bodyPr wrap="square" rtlCol="0">
            <a:spAutoFit/>
          </a:bodyPr>
          <a:lstStyle/>
          <a:p>
            <a:r>
              <a:rPr lang="es-ES" sz="1050" dirty="0">
                <a:solidFill>
                  <a:schemeClr val="bg1"/>
                </a:solidFill>
                <a:latin typeface="HelveticaNeueLT Pro 45 Lt" panose="020B0403020202020204" pitchFamily="34" charset="0"/>
              </a:rPr>
              <a:t>01</a:t>
            </a:r>
          </a:p>
        </p:txBody>
      </p:sp>
      <p:sp>
        <p:nvSpPr>
          <p:cNvPr id="8" name="CuadroTexto 7">
            <a:extLst>
              <a:ext uri="{FF2B5EF4-FFF2-40B4-BE49-F238E27FC236}">
                <a16:creationId xmlns:a16="http://schemas.microsoft.com/office/drawing/2014/main" id="{70952765-6DB2-44AC-845F-FD177997F2F7}"/>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F4449570-41D9-4647-9B67-D7457117F562}" type="slidenum">
              <a:rPr lang="es-ES" sz="1200" smtClean="0">
                <a:solidFill>
                  <a:schemeClr val="bg1"/>
                </a:solidFill>
                <a:latin typeface="HelveticaNeueLT Pro 45 Lt" panose="020B0403020202020204" pitchFamily="34" charset="0"/>
              </a:rPr>
              <a:t>15</a:t>
            </a:fld>
            <a:endParaRPr lang="es-ES" sz="1200" dirty="0">
              <a:solidFill>
                <a:schemeClr val="bg1"/>
              </a:solidFill>
              <a:latin typeface="HelveticaNeueLT Pro 45 Lt" panose="020B0403020202020204" pitchFamily="34" charset="0"/>
            </a:endParaRPr>
          </a:p>
        </p:txBody>
      </p:sp>
    </p:spTree>
    <p:extLst>
      <p:ext uri="{BB962C8B-B14F-4D97-AF65-F5344CB8AC3E}">
        <p14:creationId xmlns:p14="http://schemas.microsoft.com/office/powerpoint/2010/main" val="4001266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704520-CCB0-54E0-1EBB-982BDFF67713}"/>
              </a:ext>
            </a:extLst>
          </p:cNvPr>
          <p:cNvSpPr>
            <a:spLocks noGrp="1"/>
          </p:cNvSpPr>
          <p:nvPr>
            <p:ph type="title"/>
          </p:nvPr>
        </p:nvSpPr>
        <p:spPr/>
        <p:txBody>
          <a:bodyPr/>
          <a:lstStyle/>
          <a:p>
            <a:r>
              <a:rPr kumimoji="0" lang="es-ES" sz="2700" b="0" i="0" u="sng" strike="noStrike" kern="1200" cap="none" spc="0" normalizeH="0" baseline="0" noProof="0" dirty="0">
                <a:ln>
                  <a:noFill/>
                </a:ln>
                <a:solidFill>
                  <a:srgbClr val="DA291C"/>
                </a:solidFill>
                <a:effectLst/>
                <a:uLnTx/>
                <a:uFillTx/>
                <a:latin typeface="HelveticaNeueLT Std" panose="020B0604020202020204" pitchFamily="34" charset="0"/>
                <a:ea typeface="+mj-ea"/>
                <a:cs typeface="+mj-cs"/>
              </a:rPr>
              <a:t>Tratamiento en SAP</a:t>
            </a:r>
            <a:endParaRPr lang="es-ES" u="sng" dirty="0"/>
          </a:p>
        </p:txBody>
      </p:sp>
      <p:pic>
        <p:nvPicPr>
          <p:cNvPr id="3" name="Imagen 2">
            <a:extLst>
              <a:ext uri="{FF2B5EF4-FFF2-40B4-BE49-F238E27FC236}">
                <a16:creationId xmlns:a16="http://schemas.microsoft.com/office/drawing/2014/main" id="{B8C4CBD1-E543-9D51-10C5-9B695F77547C}"/>
              </a:ext>
            </a:extLst>
          </p:cNvPr>
          <p:cNvPicPr>
            <a:picLocks noChangeAspect="1"/>
          </p:cNvPicPr>
          <p:nvPr/>
        </p:nvPicPr>
        <p:blipFill>
          <a:blip r:embed="rId2"/>
          <a:stretch>
            <a:fillRect/>
          </a:stretch>
        </p:blipFill>
        <p:spPr>
          <a:xfrm>
            <a:off x="3443957" y="1153832"/>
            <a:ext cx="5438629" cy="5101438"/>
          </a:xfrm>
          <a:prstGeom prst="rect">
            <a:avLst/>
          </a:prstGeom>
        </p:spPr>
      </p:pic>
      <p:sp>
        <p:nvSpPr>
          <p:cNvPr id="5" name="Marcador de contenido 2">
            <a:extLst>
              <a:ext uri="{FF2B5EF4-FFF2-40B4-BE49-F238E27FC236}">
                <a16:creationId xmlns:a16="http://schemas.microsoft.com/office/drawing/2014/main" id="{B9FBBBE6-42E0-112A-9A30-5156136955EA}"/>
              </a:ext>
            </a:extLst>
          </p:cNvPr>
          <p:cNvSpPr txBox="1">
            <a:spLocks/>
          </p:cNvSpPr>
          <p:nvPr/>
        </p:nvSpPr>
        <p:spPr>
          <a:xfrm>
            <a:off x="397913" y="854206"/>
            <a:ext cx="7886700" cy="64638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s-ES" sz="1400" b="1" dirty="0"/>
              <a:t>-Transacción de acceso: </a:t>
            </a:r>
          </a:p>
          <a:p>
            <a:pPr marL="0" indent="0">
              <a:buFont typeface="Arial" panose="020B0604020202020204" pitchFamily="34" charset="0"/>
              <a:buNone/>
            </a:pPr>
            <a:endParaRPr lang="es-ES" sz="1400" dirty="0"/>
          </a:p>
          <a:p>
            <a:pPr marL="0" indent="0">
              <a:buFont typeface="Arial" panose="020B0604020202020204" pitchFamily="34" charset="0"/>
              <a:buNone/>
            </a:pPr>
            <a:endParaRPr lang="es-ES" sz="1400" dirty="0"/>
          </a:p>
        </p:txBody>
      </p:sp>
      <p:pic>
        <p:nvPicPr>
          <p:cNvPr id="7" name="Imagen 6">
            <a:extLst>
              <a:ext uri="{FF2B5EF4-FFF2-40B4-BE49-F238E27FC236}">
                <a16:creationId xmlns:a16="http://schemas.microsoft.com/office/drawing/2014/main" id="{AF06E019-3269-EB09-333D-FF76F080ADEF}"/>
              </a:ext>
            </a:extLst>
          </p:cNvPr>
          <p:cNvPicPr>
            <a:picLocks noChangeAspect="1"/>
          </p:cNvPicPr>
          <p:nvPr/>
        </p:nvPicPr>
        <p:blipFill>
          <a:blip r:embed="rId3"/>
          <a:stretch>
            <a:fillRect/>
          </a:stretch>
        </p:blipFill>
        <p:spPr>
          <a:xfrm>
            <a:off x="504090" y="1153757"/>
            <a:ext cx="2931320" cy="646384"/>
          </a:xfrm>
          <a:prstGeom prst="rect">
            <a:avLst/>
          </a:prstGeom>
        </p:spPr>
      </p:pic>
      <p:sp>
        <p:nvSpPr>
          <p:cNvPr id="8" name="CuadroTexto 7">
            <a:extLst>
              <a:ext uri="{FF2B5EF4-FFF2-40B4-BE49-F238E27FC236}">
                <a16:creationId xmlns:a16="http://schemas.microsoft.com/office/drawing/2014/main" id="{9BD56214-EA68-FB4A-2BF2-FEC5538DCB40}"/>
              </a:ext>
            </a:extLst>
          </p:cNvPr>
          <p:cNvSpPr txBox="1"/>
          <p:nvPr/>
        </p:nvSpPr>
        <p:spPr>
          <a:xfrm>
            <a:off x="504090" y="1989670"/>
            <a:ext cx="2687118" cy="4401205"/>
          </a:xfrm>
          <a:prstGeom prst="rect">
            <a:avLst/>
          </a:prstGeom>
          <a:noFill/>
          <a:ln>
            <a:solidFill>
              <a:srgbClr val="DA291C"/>
            </a:solidFill>
          </a:ln>
        </p:spPr>
        <p:txBody>
          <a:bodyPr wrap="square" rtlCol="0">
            <a:spAutoFit/>
          </a:bodyPr>
          <a:lstStyle/>
          <a:p>
            <a:pPr marL="171450" indent="-171450">
              <a:buFont typeface="Arial" panose="020B0604020202020204" pitchFamily="34" charset="0"/>
              <a:buChar char="•"/>
            </a:pPr>
            <a:r>
              <a:rPr lang="es-ES" sz="1400" b="1" dirty="0"/>
              <a:t>Naturaleza</a:t>
            </a:r>
            <a:r>
              <a:rPr lang="es-ES" sz="1400" dirty="0"/>
              <a:t>: Suministros o Servicios</a:t>
            </a:r>
          </a:p>
          <a:p>
            <a:pPr marL="171450" indent="-171450">
              <a:buFont typeface="Arial" panose="020B0604020202020204" pitchFamily="34" charset="0"/>
              <a:buChar char="•"/>
            </a:pPr>
            <a:r>
              <a:rPr lang="es-ES" sz="1400" b="1" dirty="0"/>
              <a:t>Tipo de Objeto</a:t>
            </a:r>
            <a:r>
              <a:rPr lang="es-ES" sz="1400" dirty="0"/>
              <a:t>: Bases de datos, Catering, Maquetación, </a:t>
            </a:r>
            <a:r>
              <a:rPr lang="es-ES" sz="1400" dirty="0">
                <a:solidFill>
                  <a:srgbClr val="FF0000"/>
                </a:solidFill>
              </a:rPr>
              <a:t>PRTR</a:t>
            </a:r>
          </a:p>
          <a:p>
            <a:pPr marL="171450" indent="-171450">
              <a:buFont typeface="Arial" panose="020B0604020202020204" pitchFamily="34" charset="0"/>
              <a:buChar char="•"/>
            </a:pPr>
            <a:r>
              <a:rPr lang="es-ES" sz="1400" b="1" dirty="0"/>
              <a:t>Fecha de Firma</a:t>
            </a:r>
            <a:r>
              <a:rPr lang="es-ES" sz="1400" dirty="0"/>
              <a:t>. Siempre posterior a la aprobación de la propuesta de gasto.</a:t>
            </a:r>
          </a:p>
          <a:p>
            <a:pPr marL="171450" indent="-171450">
              <a:buFont typeface="Arial" panose="020B0604020202020204" pitchFamily="34" charset="0"/>
              <a:buChar char="•"/>
            </a:pPr>
            <a:r>
              <a:rPr lang="es-ES" sz="1400" b="1" dirty="0"/>
              <a:t>Importes</a:t>
            </a:r>
            <a:r>
              <a:rPr lang="es-ES" sz="1400" dirty="0"/>
              <a:t>, sin IVA y con IVA</a:t>
            </a:r>
          </a:p>
          <a:p>
            <a:pPr marL="171450" indent="-171450">
              <a:buFont typeface="Arial" panose="020B0604020202020204" pitchFamily="34" charset="0"/>
              <a:buChar char="•"/>
            </a:pPr>
            <a:r>
              <a:rPr lang="es-ES" sz="1400" b="1" dirty="0"/>
              <a:t>Formas de Adjudicación</a:t>
            </a:r>
            <a:r>
              <a:rPr lang="es-ES" sz="1400" dirty="0"/>
              <a:t>: Concurso, Directa, </a:t>
            </a:r>
          </a:p>
          <a:p>
            <a:pPr marL="171450" indent="-171450">
              <a:buFont typeface="Arial" panose="020B0604020202020204" pitchFamily="34" charset="0"/>
              <a:buChar char="•"/>
            </a:pPr>
            <a:r>
              <a:rPr lang="es-ES" sz="1400" b="1" dirty="0"/>
              <a:t>NIF Adjudicatario</a:t>
            </a:r>
          </a:p>
          <a:p>
            <a:pPr marL="171450" indent="-171450">
              <a:buFont typeface="Arial" panose="020B0604020202020204" pitchFamily="34" charset="0"/>
              <a:buChar char="•"/>
            </a:pPr>
            <a:r>
              <a:rPr lang="es-ES" sz="1400" b="1" dirty="0"/>
              <a:t>Fecha Inicio y Fin</a:t>
            </a:r>
          </a:p>
          <a:p>
            <a:pPr marL="171450" indent="-171450">
              <a:buFont typeface="Arial" panose="020B0604020202020204" pitchFamily="34" charset="0"/>
              <a:buChar char="•"/>
            </a:pPr>
            <a:r>
              <a:rPr lang="es-ES" sz="1400" b="1" dirty="0"/>
              <a:t>Departamento y Ponente </a:t>
            </a:r>
            <a:r>
              <a:rPr lang="es-ES" sz="1400" dirty="0"/>
              <a:t>de la propuesta</a:t>
            </a:r>
          </a:p>
          <a:p>
            <a:pPr marL="171450" indent="-171450">
              <a:buFont typeface="Arial" panose="020B0604020202020204" pitchFamily="34" charset="0"/>
              <a:buChar char="•"/>
            </a:pPr>
            <a:r>
              <a:rPr lang="es-ES" sz="1400" b="1" dirty="0"/>
              <a:t>Propuesta de gasto </a:t>
            </a:r>
            <a:r>
              <a:rPr lang="es-ES" sz="1400" dirty="0"/>
              <a:t>(hasta 3 máximo)</a:t>
            </a:r>
          </a:p>
          <a:p>
            <a:pPr marL="171450" indent="-171450">
              <a:buFont typeface="Arial" panose="020B0604020202020204" pitchFamily="34" charset="0"/>
              <a:buChar char="•"/>
            </a:pPr>
            <a:r>
              <a:rPr lang="es-ES" sz="1400" b="1" dirty="0"/>
              <a:t>Documentación</a:t>
            </a:r>
            <a:r>
              <a:rPr lang="es-ES" sz="1400" dirty="0"/>
              <a:t>: Informe Menor, ofertas, Contrato u oferta final firmada por el Director-Directora.</a:t>
            </a:r>
          </a:p>
        </p:txBody>
      </p:sp>
    </p:spTree>
    <p:extLst>
      <p:ext uri="{BB962C8B-B14F-4D97-AF65-F5344CB8AC3E}">
        <p14:creationId xmlns:p14="http://schemas.microsoft.com/office/powerpoint/2010/main" val="657739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839037D9-2F2D-C11A-C0FD-6F5AB74B0ED4}"/>
              </a:ext>
            </a:extLst>
          </p:cNvPr>
          <p:cNvPicPr>
            <a:picLocks noChangeAspect="1"/>
          </p:cNvPicPr>
          <p:nvPr/>
        </p:nvPicPr>
        <p:blipFill>
          <a:blip r:embed="rId2"/>
          <a:stretch>
            <a:fillRect/>
          </a:stretch>
        </p:blipFill>
        <p:spPr>
          <a:xfrm>
            <a:off x="777922" y="2044240"/>
            <a:ext cx="7588155" cy="1084022"/>
          </a:xfrm>
          <a:prstGeom prst="rect">
            <a:avLst/>
          </a:prstGeom>
        </p:spPr>
      </p:pic>
      <p:sp>
        <p:nvSpPr>
          <p:cNvPr id="3" name="Marcador de contenido 2">
            <a:extLst>
              <a:ext uri="{FF2B5EF4-FFF2-40B4-BE49-F238E27FC236}">
                <a16:creationId xmlns:a16="http://schemas.microsoft.com/office/drawing/2014/main" id="{831C52D6-12AE-A904-C69B-F756F42465A4}"/>
              </a:ext>
            </a:extLst>
          </p:cNvPr>
          <p:cNvSpPr>
            <a:spLocks noGrp="1"/>
          </p:cNvSpPr>
          <p:nvPr>
            <p:ph idx="1"/>
          </p:nvPr>
        </p:nvSpPr>
        <p:spPr>
          <a:xfrm>
            <a:off x="628649" y="3961030"/>
            <a:ext cx="7886700" cy="637603"/>
          </a:xfrm>
        </p:spPr>
        <p:txBody>
          <a:bodyPr/>
          <a:lstStyle/>
          <a:p>
            <a:pPr marL="0" indent="0" algn="ctr">
              <a:buNone/>
            </a:pPr>
            <a:r>
              <a:rPr lang="es-ES" dirty="0">
                <a:solidFill>
                  <a:srgbClr val="FF0000"/>
                </a:solidFill>
              </a:rPr>
              <a:t>MUCHAS GRACIAS POR VUESTRA ATENCIÓN</a:t>
            </a:r>
          </a:p>
        </p:txBody>
      </p:sp>
    </p:spTree>
    <p:extLst>
      <p:ext uri="{BB962C8B-B14F-4D97-AF65-F5344CB8AC3E}">
        <p14:creationId xmlns:p14="http://schemas.microsoft.com/office/powerpoint/2010/main" val="1143891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5">
            <a:extLst>
              <a:ext uri="{FF2B5EF4-FFF2-40B4-BE49-F238E27FC236}">
                <a16:creationId xmlns:a16="http://schemas.microsoft.com/office/drawing/2014/main" id="{4A2E979D-4F45-49AA-9637-6DF98F910EB2}"/>
              </a:ext>
            </a:extLst>
          </p:cNvPr>
          <p:cNvSpPr txBox="1">
            <a:spLocks/>
          </p:cNvSpPr>
          <p:nvPr/>
        </p:nvSpPr>
        <p:spPr>
          <a:xfrm>
            <a:off x="2289111" y="2935331"/>
            <a:ext cx="6578441" cy="393500"/>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800" dirty="0">
                <a:solidFill>
                  <a:schemeClr val="bg1"/>
                </a:solidFill>
                <a:latin typeface="HelveticaNeueLT Pro 45 Lt" panose="020B0403020202020204" pitchFamily="34" charset="0"/>
              </a:rPr>
              <a:t>Introducción</a:t>
            </a:r>
          </a:p>
        </p:txBody>
      </p:sp>
      <p:sp>
        <p:nvSpPr>
          <p:cNvPr id="7" name="CuadroTexto 6">
            <a:extLst>
              <a:ext uri="{FF2B5EF4-FFF2-40B4-BE49-F238E27FC236}">
                <a16:creationId xmlns:a16="http://schemas.microsoft.com/office/drawing/2014/main" id="{609710CD-4027-4BAD-87E5-C67C0A4B0C20}"/>
              </a:ext>
            </a:extLst>
          </p:cNvPr>
          <p:cNvSpPr txBox="1"/>
          <p:nvPr/>
        </p:nvSpPr>
        <p:spPr>
          <a:xfrm>
            <a:off x="1682331" y="2768410"/>
            <a:ext cx="527709" cy="830997"/>
          </a:xfrm>
          <a:prstGeom prst="rect">
            <a:avLst/>
          </a:prstGeom>
          <a:noFill/>
        </p:spPr>
        <p:txBody>
          <a:bodyPr wrap="none" rtlCol="0">
            <a:spAutoFit/>
          </a:bodyPr>
          <a:lstStyle/>
          <a:p>
            <a:r>
              <a:rPr lang="es-ES" sz="4800" dirty="0">
                <a:solidFill>
                  <a:schemeClr val="bg1"/>
                </a:solidFill>
                <a:latin typeface="HelveticaNeueLT Pro 45 Lt" panose="020B0403020202020204" pitchFamily="34" charset="0"/>
              </a:rPr>
              <a:t>1</a:t>
            </a:r>
          </a:p>
        </p:txBody>
      </p:sp>
      <p:sp>
        <p:nvSpPr>
          <p:cNvPr id="4" name="CuadroTexto 3"/>
          <p:cNvSpPr txBox="1"/>
          <p:nvPr/>
        </p:nvSpPr>
        <p:spPr>
          <a:xfrm>
            <a:off x="24289" y="5773103"/>
            <a:ext cx="301466" cy="415498"/>
          </a:xfrm>
          <a:prstGeom prst="rect">
            <a:avLst/>
          </a:prstGeom>
          <a:noFill/>
        </p:spPr>
        <p:txBody>
          <a:bodyPr wrap="square" rtlCol="0">
            <a:spAutoFit/>
          </a:bodyPr>
          <a:lstStyle/>
          <a:p>
            <a:r>
              <a:rPr lang="es-ES" sz="1050" dirty="0">
                <a:solidFill>
                  <a:schemeClr val="bg1"/>
                </a:solidFill>
                <a:latin typeface="HelveticaNeueLT Pro 45 Lt" panose="020B0403020202020204" pitchFamily="34" charset="0"/>
              </a:rPr>
              <a:t>01</a:t>
            </a:r>
          </a:p>
        </p:txBody>
      </p:sp>
      <p:sp>
        <p:nvSpPr>
          <p:cNvPr id="8" name="CuadroTexto 7">
            <a:extLst>
              <a:ext uri="{FF2B5EF4-FFF2-40B4-BE49-F238E27FC236}">
                <a16:creationId xmlns:a16="http://schemas.microsoft.com/office/drawing/2014/main" id="{70952765-6DB2-44AC-845F-FD177997F2F7}"/>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F4449570-41D9-4647-9B67-D7457117F562}" type="slidenum">
              <a:rPr lang="es-ES" sz="1200" smtClean="0">
                <a:solidFill>
                  <a:schemeClr val="bg1"/>
                </a:solidFill>
                <a:latin typeface="HelveticaNeueLT Pro 45 Lt" panose="020B0403020202020204" pitchFamily="34" charset="0"/>
              </a:rPr>
              <a:t>2</a:t>
            </a:fld>
            <a:endParaRPr lang="es-ES" sz="1200" dirty="0">
              <a:solidFill>
                <a:schemeClr val="bg1"/>
              </a:solidFill>
              <a:latin typeface="HelveticaNeueLT Pro 45 Lt" panose="020B0403020202020204" pitchFamily="34" charset="0"/>
            </a:endParaRPr>
          </a:p>
        </p:txBody>
      </p:sp>
    </p:spTree>
    <p:extLst>
      <p:ext uri="{BB962C8B-B14F-4D97-AF65-F5344CB8AC3E}">
        <p14:creationId xmlns:p14="http://schemas.microsoft.com/office/powerpoint/2010/main" val="3407491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A999073C-5A9B-47D7-9304-9BB8356F2E94}"/>
              </a:ext>
            </a:extLst>
          </p:cNvPr>
          <p:cNvSpPr txBox="1">
            <a:spLocks/>
          </p:cNvSpPr>
          <p:nvPr/>
        </p:nvSpPr>
        <p:spPr>
          <a:xfrm>
            <a:off x="459001" y="483775"/>
            <a:ext cx="5172557" cy="393500"/>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r>
              <a:rPr lang="es-ES" sz="2700" u="sng" dirty="0">
                <a:solidFill>
                  <a:srgbClr val="DA291C"/>
                </a:solidFill>
                <a:latin typeface="HelveticaNeueLT Std" panose="020B0604020202020204" pitchFamily="34" charset="0"/>
              </a:rPr>
              <a:t>Normativa</a:t>
            </a:r>
          </a:p>
        </p:txBody>
      </p:sp>
      <p:sp>
        <p:nvSpPr>
          <p:cNvPr id="10" name="Marcador de texto 6">
            <a:extLst>
              <a:ext uri="{FF2B5EF4-FFF2-40B4-BE49-F238E27FC236}">
                <a16:creationId xmlns:a16="http://schemas.microsoft.com/office/drawing/2014/main" id="{FE1E7F87-C538-465D-AF2C-2CD6FFB2E34C}"/>
              </a:ext>
            </a:extLst>
          </p:cNvPr>
          <p:cNvSpPr txBox="1">
            <a:spLocks/>
          </p:cNvSpPr>
          <p:nvPr/>
        </p:nvSpPr>
        <p:spPr>
          <a:xfrm>
            <a:off x="459001" y="1274163"/>
            <a:ext cx="8230999" cy="4903312"/>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s-ES" b="1" dirty="0">
                <a:solidFill>
                  <a:schemeClr val="tx1"/>
                </a:solidFill>
              </a:rPr>
              <a:t>ICEX – Sector público – </a:t>
            </a:r>
            <a:r>
              <a:rPr lang="es-ES" b="1" u="sng" dirty="0">
                <a:solidFill>
                  <a:schemeClr val="tx1"/>
                </a:solidFill>
              </a:rPr>
              <a:t>PODER NO ADJUDICADOR</a:t>
            </a:r>
          </a:p>
          <a:p>
            <a:r>
              <a:rPr lang="es-ES" dirty="0">
                <a:solidFill>
                  <a:schemeClr val="tx1"/>
                </a:solidFill>
              </a:rPr>
              <a:t>Contribuye a satisfacer necesidades de carácter mercantil y sirve intereses generales de política económica que trascienden de los del propio sector (dictámenes del Consejo de Estado).</a:t>
            </a:r>
          </a:p>
          <a:p>
            <a:endParaRPr lang="es-ES" sz="1100" dirty="0">
              <a:solidFill>
                <a:schemeClr val="tx1"/>
              </a:solidFill>
            </a:endParaRPr>
          </a:p>
          <a:p>
            <a:r>
              <a:rPr lang="es-ES" b="1" u="sng" dirty="0">
                <a:solidFill>
                  <a:schemeClr val="tx1"/>
                </a:solidFill>
              </a:rPr>
              <a:t>INSTRUCCIONES INTERNAS DE CONTRATACIÓN </a:t>
            </a:r>
            <a:r>
              <a:rPr lang="es-ES" b="1" dirty="0">
                <a:solidFill>
                  <a:schemeClr val="tx1"/>
                </a:solidFill>
              </a:rPr>
              <a:t>(art. 321 LCSP -</a:t>
            </a:r>
            <a:r>
              <a:rPr lang="es-ES" b="1" dirty="0" err="1">
                <a:solidFill>
                  <a:schemeClr val="tx1"/>
                </a:solidFill>
              </a:rPr>
              <a:t>LeyContratosSectorPúblico</a:t>
            </a:r>
            <a:r>
              <a:rPr lang="es-ES" b="1" dirty="0">
                <a:solidFill>
                  <a:schemeClr val="tx1"/>
                </a:solidFill>
              </a:rPr>
              <a:t>)</a:t>
            </a:r>
          </a:p>
          <a:p>
            <a:r>
              <a:rPr lang="es-ES" dirty="0">
                <a:solidFill>
                  <a:schemeClr val="tx1"/>
                </a:solidFill>
              </a:rPr>
              <a:t>Como ICEX es poder no adjudicador sus contrataciones a través de sus Servicios Centrales se rigen por sus Instrucciones Internas de Contratación. Este documento regula los procedimientos de contratación garantizando la efectividad de los principios de publicidad, concurrencia, transparencia, confidencialidad, igualdad y no discriminación. </a:t>
            </a:r>
          </a:p>
          <a:p>
            <a:pPr marL="285750" indent="-285750">
              <a:buFont typeface="Arial" panose="020B0604020202020204" pitchFamily="34" charset="0"/>
              <a:buChar char="•"/>
            </a:pPr>
            <a:r>
              <a:rPr lang="es-ES" dirty="0">
                <a:solidFill>
                  <a:schemeClr val="tx1"/>
                </a:solidFill>
              </a:rPr>
              <a:t>Vigentes desde 1 de enero de 2022.</a:t>
            </a:r>
          </a:p>
          <a:p>
            <a:pPr marL="285750" indent="-285750">
              <a:buFont typeface="Arial" panose="020B0604020202020204" pitchFamily="34" charset="0"/>
              <a:buChar char="•"/>
            </a:pPr>
            <a:r>
              <a:rPr lang="es-ES" dirty="0">
                <a:solidFill>
                  <a:schemeClr val="tx1"/>
                </a:solidFill>
              </a:rPr>
              <a:t>Accesibles en Intranet: </a:t>
            </a:r>
            <a:r>
              <a:rPr lang="es-ES" dirty="0">
                <a:hlinkClick r:id="rId2"/>
              </a:rPr>
              <a:t>http://intraneticex.icex.es/Normativa/NORMA_CONTR_SSCC.html</a:t>
            </a:r>
            <a:endParaRPr lang="es-ES" dirty="0"/>
          </a:p>
          <a:p>
            <a:endParaRPr lang="es-ES" dirty="0"/>
          </a:p>
          <a:p>
            <a:endParaRPr lang="es-ES" b="1" dirty="0">
              <a:solidFill>
                <a:schemeClr val="tx1"/>
              </a:solidFill>
            </a:endParaRPr>
          </a:p>
          <a:p>
            <a:endParaRPr lang="es-ES" b="1" dirty="0">
              <a:solidFill>
                <a:schemeClr val="tx1"/>
              </a:solidFill>
            </a:endParaRPr>
          </a:p>
          <a:p>
            <a:endParaRPr lang="es-ES" dirty="0"/>
          </a:p>
          <a:p>
            <a:endParaRPr lang="es-ES" dirty="0"/>
          </a:p>
        </p:txBody>
      </p:sp>
      <p:sp>
        <p:nvSpPr>
          <p:cNvPr id="6" name="CuadroTexto 5">
            <a:extLst>
              <a:ext uri="{FF2B5EF4-FFF2-40B4-BE49-F238E27FC236}">
                <a16:creationId xmlns:a16="http://schemas.microsoft.com/office/drawing/2014/main" id="{3CE226A4-14EF-4FD2-B86C-496EA7BBDF3A}"/>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44E29675-428E-450D-AAA7-EC9EE5B93B96}" type="slidenum">
              <a:rPr lang="es-ES" sz="1200" smtClean="0">
                <a:solidFill>
                  <a:schemeClr val="bg1"/>
                </a:solidFill>
                <a:latin typeface="HelveticaNeueLT Pro 45 Lt" panose="020B0403020202020204" pitchFamily="34" charset="0"/>
              </a:rPr>
              <a:t>3</a:t>
            </a:fld>
            <a:endParaRPr lang="es-ES" sz="1200" dirty="0">
              <a:solidFill>
                <a:schemeClr val="bg1"/>
              </a:solidFill>
              <a:latin typeface="HelveticaNeueLT Pro 45 Lt" panose="020B0403020202020204" pitchFamily="34" charset="0"/>
            </a:endParaRPr>
          </a:p>
        </p:txBody>
      </p:sp>
      <p:pic>
        <p:nvPicPr>
          <p:cNvPr id="5" name="Imagen 4">
            <a:extLst>
              <a:ext uri="{FF2B5EF4-FFF2-40B4-BE49-F238E27FC236}">
                <a16:creationId xmlns:a16="http://schemas.microsoft.com/office/drawing/2014/main" id="{305CDB67-0A79-BD16-5FE4-16AB258FA362}"/>
              </a:ext>
            </a:extLst>
          </p:cNvPr>
          <p:cNvPicPr>
            <a:picLocks noChangeAspect="1"/>
          </p:cNvPicPr>
          <p:nvPr/>
        </p:nvPicPr>
        <p:blipFill>
          <a:blip r:embed="rId3"/>
          <a:stretch>
            <a:fillRect/>
          </a:stretch>
        </p:blipFill>
        <p:spPr>
          <a:xfrm>
            <a:off x="454000" y="4365427"/>
            <a:ext cx="4217808" cy="1912650"/>
          </a:xfrm>
          <a:prstGeom prst="rect">
            <a:avLst/>
          </a:prstGeom>
        </p:spPr>
      </p:pic>
    </p:spTree>
    <p:extLst>
      <p:ext uri="{BB962C8B-B14F-4D97-AF65-F5344CB8AC3E}">
        <p14:creationId xmlns:p14="http://schemas.microsoft.com/office/powerpoint/2010/main" val="819881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A999073C-5A9B-47D7-9304-9BB8356F2E94}"/>
              </a:ext>
            </a:extLst>
          </p:cNvPr>
          <p:cNvSpPr txBox="1">
            <a:spLocks/>
          </p:cNvSpPr>
          <p:nvPr/>
        </p:nvSpPr>
        <p:spPr>
          <a:xfrm>
            <a:off x="459001" y="306222"/>
            <a:ext cx="5172557" cy="393500"/>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r>
              <a:rPr lang="es-ES" sz="2700" u="sng" dirty="0">
                <a:solidFill>
                  <a:srgbClr val="DA291C"/>
                </a:solidFill>
                <a:latin typeface="HelveticaNeueLT Std" panose="020B0604020202020204" pitchFamily="34" charset="0"/>
              </a:rPr>
              <a:t>Conceptos clave (I)</a:t>
            </a:r>
          </a:p>
        </p:txBody>
      </p:sp>
      <p:sp>
        <p:nvSpPr>
          <p:cNvPr id="10" name="Marcador de texto 6">
            <a:extLst>
              <a:ext uri="{FF2B5EF4-FFF2-40B4-BE49-F238E27FC236}">
                <a16:creationId xmlns:a16="http://schemas.microsoft.com/office/drawing/2014/main" id="{FE1E7F87-C538-465D-AF2C-2CD6FFB2E34C}"/>
              </a:ext>
            </a:extLst>
          </p:cNvPr>
          <p:cNvSpPr txBox="1">
            <a:spLocks/>
          </p:cNvSpPr>
          <p:nvPr/>
        </p:nvSpPr>
        <p:spPr>
          <a:xfrm>
            <a:off x="459001" y="892424"/>
            <a:ext cx="8230999" cy="4903312"/>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285750" indent="-196850">
              <a:buFontTx/>
              <a:buChar char="-"/>
            </a:pPr>
            <a:r>
              <a:rPr lang="es-ES" b="1" dirty="0">
                <a:solidFill>
                  <a:schemeClr val="tx1"/>
                </a:solidFill>
              </a:rPr>
              <a:t>Procedimientos</a:t>
            </a:r>
            <a:r>
              <a:rPr lang="es-ES" dirty="0">
                <a:solidFill>
                  <a:schemeClr val="tx1"/>
                </a:solidFill>
              </a:rPr>
              <a:t>: Son las formas en las que se llevan a cabo las contrataciones. Se encuentran previstos en las Instrucciones Internas de Contratación (IIC) y son los siguientes: </a:t>
            </a:r>
          </a:p>
          <a:p>
            <a:pPr marL="808038" indent="-285750">
              <a:buFont typeface="Courier New" panose="02070309020205020404" pitchFamily="49" charset="0"/>
              <a:buChar char="o"/>
            </a:pPr>
            <a:r>
              <a:rPr lang="es-ES" u="sng" dirty="0">
                <a:solidFill>
                  <a:schemeClr val="tx1"/>
                </a:solidFill>
              </a:rPr>
              <a:t>Menor cuantía</a:t>
            </a:r>
            <a:r>
              <a:rPr lang="es-ES" dirty="0">
                <a:solidFill>
                  <a:schemeClr val="tx1"/>
                </a:solidFill>
              </a:rPr>
              <a:t>, (&lt;15k euros valor estimado -VE-)</a:t>
            </a:r>
          </a:p>
          <a:p>
            <a:pPr marL="808038" indent="-285750">
              <a:buFont typeface="Courier New" panose="02070309020205020404" pitchFamily="49" charset="0"/>
              <a:buChar char="o"/>
            </a:pPr>
            <a:r>
              <a:rPr lang="es-ES" dirty="0">
                <a:solidFill>
                  <a:schemeClr val="tx1"/>
                </a:solidFill>
              </a:rPr>
              <a:t>Adjudicación sin Concurrencia (≥15k euros VE) </a:t>
            </a:r>
          </a:p>
          <a:p>
            <a:pPr marL="808038" indent="-285750">
              <a:buFont typeface="Courier New" panose="02070309020205020404" pitchFamily="49" charset="0"/>
              <a:buChar char="o"/>
            </a:pPr>
            <a:r>
              <a:rPr lang="es-ES" dirty="0">
                <a:solidFill>
                  <a:schemeClr val="tx1"/>
                </a:solidFill>
              </a:rPr>
              <a:t>Ordinario (≥15k euros VE) </a:t>
            </a:r>
          </a:p>
          <a:p>
            <a:pPr marL="808038" indent="-285750">
              <a:buFont typeface="Courier New" panose="02070309020205020404" pitchFamily="49" charset="0"/>
              <a:buChar char="o"/>
            </a:pPr>
            <a:r>
              <a:rPr lang="es-ES" dirty="0">
                <a:solidFill>
                  <a:schemeClr val="tx1"/>
                </a:solidFill>
              </a:rPr>
              <a:t>Centralizada (por materia); y </a:t>
            </a:r>
          </a:p>
          <a:p>
            <a:pPr marL="808038" indent="-285750">
              <a:buFont typeface="Courier New" panose="02070309020205020404" pitchFamily="49" charset="0"/>
              <a:buChar char="o"/>
            </a:pPr>
            <a:r>
              <a:rPr lang="es-ES" dirty="0">
                <a:solidFill>
                  <a:schemeClr val="tx1"/>
                </a:solidFill>
              </a:rPr>
              <a:t>Docentes (homologaciones).</a:t>
            </a:r>
          </a:p>
          <a:p>
            <a:pPr marL="88900"/>
            <a:endParaRPr lang="es-ES" sz="1100" dirty="0">
              <a:solidFill>
                <a:schemeClr val="tx1"/>
              </a:solidFill>
            </a:endParaRPr>
          </a:p>
          <a:p>
            <a:pPr marL="285750" indent="-196850">
              <a:buFontTx/>
              <a:buChar char="-"/>
            </a:pPr>
            <a:r>
              <a:rPr lang="es-ES" b="1" dirty="0">
                <a:solidFill>
                  <a:schemeClr val="tx1"/>
                </a:solidFill>
              </a:rPr>
              <a:t>Formas de adjudicación: </a:t>
            </a:r>
          </a:p>
          <a:p>
            <a:pPr marL="719138" indent="-285750">
              <a:buFont typeface="Courier New" panose="02070309020205020404" pitchFamily="49" charset="0"/>
              <a:buChar char="o"/>
            </a:pPr>
            <a:r>
              <a:rPr lang="es-ES" dirty="0">
                <a:solidFill>
                  <a:schemeClr val="tx1"/>
                </a:solidFill>
              </a:rPr>
              <a:t>Concurrencia (petición de ofertas y/o publicación de pliegos) o</a:t>
            </a:r>
          </a:p>
          <a:p>
            <a:pPr marL="719138" indent="-285750">
              <a:buFont typeface="Courier New" panose="02070309020205020404" pitchFamily="49" charset="0"/>
              <a:buChar char="o"/>
            </a:pPr>
            <a:r>
              <a:rPr lang="es-ES" dirty="0">
                <a:solidFill>
                  <a:schemeClr val="tx1"/>
                </a:solidFill>
              </a:rPr>
              <a:t>Directa (excepcional). </a:t>
            </a:r>
          </a:p>
          <a:p>
            <a:pPr marL="88900"/>
            <a:endParaRPr lang="es-ES" sz="1100" dirty="0">
              <a:solidFill>
                <a:schemeClr val="tx1"/>
              </a:solidFill>
            </a:endParaRPr>
          </a:p>
          <a:p>
            <a:pPr marL="285750" indent="-196850">
              <a:buFontTx/>
              <a:buChar char="-"/>
            </a:pPr>
            <a:r>
              <a:rPr lang="es-ES" b="1" dirty="0">
                <a:solidFill>
                  <a:schemeClr val="tx1"/>
                </a:solidFill>
              </a:rPr>
              <a:t>Criterios adjudicación:</a:t>
            </a:r>
            <a:r>
              <a:rPr lang="es-ES" dirty="0">
                <a:solidFill>
                  <a:schemeClr val="tx1"/>
                </a:solidFill>
              </a:rPr>
              <a:t> </a:t>
            </a:r>
          </a:p>
          <a:p>
            <a:pPr marL="719138" lvl="1" indent="-285750">
              <a:buFont typeface="Courier New" panose="02070309020205020404" pitchFamily="49" charset="0"/>
              <a:buChar char="o"/>
            </a:pPr>
            <a:r>
              <a:rPr lang="es-ES" sz="1600" b="0" dirty="0">
                <a:solidFill>
                  <a:schemeClr val="tx1"/>
                </a:solidFill>
                <a:latin typeface="+mn-lt"/>
                <a:cs typeface="Arial" pitchFamily="34" charset="0"/>
              </a:rPr>
              <a:t>Un solo criterio, Precio (la más barata que cumpla los requisitos es la adjudicataria) o </a:t>
            </a:r>
          </a:p>
          <a:p>
            <a:pPr marL="719138" lvl="1" indent="-285750">
              <a:buFont typeface="Courier New" panose="02070309020205020404" pitchFamily="49" charset="0"/>
              <a:buChar char="o"/>
            </a:pPr>
            <a:r>
              <a:rPr lang="es-ES" sz="1600" b="0" dirty="0">
                <a:solidFill>
                  <a:schemeClr val="tx1"/>
                </a:solidFill>
                <a:latin typeface="+mn-lt"/>
                <a:cs typeface="Arial" pitchFamily="34" charset="0"/>
              </a:rPr>
              <a:t>Varios criterios, Precio y resto de criterios (la que obtiene más puntos es la adjudicataria)</a:t>
            </a:r>
          </a:p>
          <a:p>
            <a:pPr marL="719138" lvl="1" indent="-285750">
              <a:buFont typeface="Courier New" panose="02070309020205020404" pitchFamily="49" charset="0"/>
              <a:buChar char="o"/>
            </a:pPr>
            <a:endParaRPr lang="es-ES" sz="1000" b="0" dirty="0">
              <a:solidFill>
                <a:schemeClr val="tx1"/>
              </a:solidFill>
              <a:latin typeface="+mn-lt"/>
              <a:cs typeface="Arial" pitchFamily="34" charset="0"/>
            </a:endParaRPr>
          </a:p>
          <a:p>
            <a:pPr marL="285750" indent="-196850">
              <a:buFontTx/>
              <a:buChar char="-"/>
            </a:pPr>
            <a:r>
              <a:rPr lang="es-ES" b="1" dirty="0">
                <a:solidFill>
                  <a:schemeClr val="tx1"/>
                </a:solidFill>
              </a:rPr>
              <a:t>Valor estimado (VE)</a:t>
            </a:r>
            <a:r>
              <a:rPr lang="es-ES" dirty="0">
                <a:solidFill>
                  <a:schemeClr val="tx1"/>
                </a:solidFill>
              </a:rPr>
              <a:t>: Importe del contrato principal +  posibles prórrogas + modificados previstos. Sin impuestos. Es el valor que determina el tipo de procedimiento a seguir. </a:t>
            </a:r>
          </a:p>
          <a:p>
            <a:pPr marL="88900"/>
            <a:endParaRPr lang="es-ES" sz="1100" b="1" dirty="0">
              <a:solidFill>
                <a:schemeClr val="tx1"/>
              </a:solidFill>
            </a:endParaRPr>
          </a:p>
          <a:p>
            <a:pPr marL="88900"/>
            <a:endParaRPr lang="es-ES" sz="1100" b="1" dirty="0">
              <a:solidFill>
                <a:schemeClr val="tx1"/>
              </a:solidFill>
            </a:endParaRPr>
          </a:p>
          <a:p>
            <a:pPr marL="285750" indent="-285750">
              <a:buFontTx/>
              <a:buChar char="-"/>
            </a:pPr>
            <a:endParaRPr lang="es-ES" dirty="0"/>
          </a:p>
        </p:txBody>
      </p:sp>
      <p:sp>
        <p:nvSpPr>
          <p:cNvPr id="6" name="CuadroTexto 5">
            <a:extLst>
              <a:ext uri="{FF2B5EF4-FFF2-40B4-BE49-F238E27FC236}">
                <a16:creationId xmlns:a16="http://schemas.microsoft.com/office/drawing/2014/main" id="{3CE226A4-14EF-4FD2-B86C-496EA7BBDF3A}"/>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44E29675-428E-450D-AAA7-EC9EE5B93B96}" type="slidenum">
              <a:rPr lang="es-ES" sz="1200" smtClean="0">
                <a:solidFill>
                  <a:schemeClr val="bg1"/>
                </a:solidFill>
                <a:latin typeface="HelveticaNeueLT Pro 45 Lt" panose="020B0403020202020204" pitchFamily="34" charset="0"/>
              </a:rPr>
              <a:t>4</a:t>
            </a:fld>
            <a:endParaRPr lang="es-ES" sz="1200" dirty="0">
              <a:solidFill>
                <a:schemeClr val="bg1"/>
              </a:solidFill>
              <a:latin typeface="HelveticaNeueLT Pro 45 Lt" panose="020B0403020202020204" pitchFamily="34" charset="0"/>
            </a:endParaRPr>
          </a:p>
        </p:txBody>
      </p:sp>
    </p:spTree>
    <p:extLst>
      <p:ext uri="{BB962C8B-B14F-4D97-AF65-F5344CB8AC3E}">
        <p14:creationId xmlns:p14="http://schemas.microsoft.com/office/powerpoint/2010/main" val="4228291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A999073C-5A9B-47D7-9304-9BB8356F2E94}"/>
              </a:ext>
            </a:extLst>
          </p:cNvPr>
          <p:cNvSpPr txBox="1">
            <a:spLocks/>
          </p:cNvSpPr>
          <p:nvPr/>
        </p:nvSpPr>
        <p:spPr>
          <a:xfrm>
            <a:off x="380253" y="279589"/>
            <a:ext cx="5172557" cy="393500"/>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r>
              <a:rPr lang="es-ES" sz="2700" u="sng" dirty="0">
                <a:solidFill>
                  <a:srgbClr val="DA291C"/>
                </a:solidFill>
                <a:latin typeface="HelveticaNeueLT Std" panose="020B0604020202020204" pitchFamily="34" charset="0"/>
              </a:rPr>
              <a:t>Conceptos clave (II)</a:t>
            </a:r>
          </a:p>
        </p:txBody>
      </p:sp>
      <p:sp>
        <p:nvSpPr>
          <p:cNvPr id="10" name="Marcador de texto 6">
            <a:extLst>
              <a:ext uri="{FF2B5EF4-FFF2-40B4-BE49-F238E27FC236}">
                <a16:creationId xmlns:a16="http://schemas.microsoft.com/office/drawing/2014/main" id="{FE1E7F87-C538-465D-AF2C-2CD6FFB2E34C}"/>
              </a:ext>
            </a:extLst>
          </p:cNvPr>
          <p:cNvSpPr txBox="1">
            <a:spLocks/>
          </p:cNvSpPr>
          <p:nvPr/>
        </p:nvSpPr>
        <p:spPr>
          <a:xfrm>
            <a:off x="380253" y="883546"/>
            <a:ext cx="8230999" cy="4903312"/>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285750" indent="-196850">
              <a:buFontTx/>
              <a:buChar char="-"/>
            </a:pPr>
            <a:r>
              <a:rPr lang="es-ES" b="1" dirty="0">
                <a:solidFill>
                  <a:schemeClr val="tx1"/>
                </a:solidFill>
              </a:rPr>
              <a:t>Presupuesto base de licitación</a:t>
            </a:r>
            <a:r>
              <a:rPr lang="es-ES" dirty="0">
                <a:solidFill>
                  <a:schemeClr val="tx1"/>
                </a:solidFill>
              </a:rPr>
              <a:t>: importe del contrato principal más IVA.</a:t>
            </a:r>
          </a:p>
          <a:p>
            <a:pPr marL="88900"/>
            <a:endParaRPr lang="es-ES" sz="1000" b="1" dirty="0">
              <a:solidFill>
                <a:schemeClr val="tx1"/>
              </a:solidFill>
            </a:endParaRPr>
          </a:p>
          <a:p>
            <a:pPr marL="285750" indent="-196850">
              <a:buFontTx/>
              <a:buChar char="-"/>
            </a:pPr>
            <a:r>
              <a:rPr lang="es-ES" b="1" dirty="0">
                <a:solidFill>
                  <a:schemeClr val="tx1"/>
                </a:solidFill>
              </a:rPr>
              <a:t>Pliego / Memoria Técnica</a:t>
            </a:r>
            <a:r>
              <a:rPr lang="es-ES" dirty="0">
                <a:solidFill>
                  <a:schemeClr val="tx1"/>
                </a:solidFill>
              </a:rPr>
              <a:t>: Documento contiene los criterios de valoración de las ofertas (precio y otros), así como el resto de cuestiones (precio, duración, plazo presentación de ofertas, etc.). Este documento se publica/envía a las empresas invitadas. </a:t>
            </a:r>
          </a:p>
          <a:p>
            <a:pPr marL="88900"/>
            <a:endParaRPr lang="es-ES" sz="800" b="1" dirty="0">
              <a:solidFill>
                <a:schemeClr val="tx1"/>
              </a:solidFill>
            </a:endParaRPr>
          </a:p>
          <a:p>
            <a:pPr marL="285750" indent="-196850">
              <a:buFontTx/>
              <a:buChar char="-"/>
            </a:pPr>
            <a:r>
              <a:rPr lang="es-ES" b="1" dirty="0">
                <a:solidFill>
                  <a:schemeClr val="tx1"/>
                </a:solidFill>
              </a:rPr>
              <a:t>Propuestas de gasto</a:t>
            </a:r>
            <a:r>
              <a:rPr lang="es-ES" dirty="0">
                <a:solidFill>
                  <a:schemeClr val="tx1"/>
                </a:solidFill>
              </a:rPr>
              <a:t>: Toda contratación de ICEX ha de estar previamente respaldada por su correspondiente propuesta de gasto (PG) aprobada por el Comité Presupuestario. </a:t>
            </a:r>
            <a:r>
              <a:rPr lang="es-ES" u="sng" dirty="0">
                <a:solidFill>
                  <a:schemeClr val="tx1"/>
                </a:solidFill>
              </a:rPr>
              <a:t>Se exige la PG esté aprobada antes de la petición de las ofertas.</a:t>
            </a:r>
          </a:p>
          <a:p>
            <a:pPr marL="88900"/>
            <a:endParaRPr lang="es-ES" b="1" dirty="0">
              <a:solidFill>
                <a:schemeClr val="tx1"/>
              </a:solidFill>
            </a:endParaRPr>
          </a:p>
          <a:p>
            <a:pPr marL="285750" indent="-196850">
              <a:buFontTx/>
              <a:buChar char="-"/>
            </a:pPr>
            <a:r>
              <a:rPr lang="es-ES" b="1" dirty="0">
                <a:solidFill>
                  <a:schemeClr val="tx1"/>
                </a:solidFill>
              </a:rPr>
              <a:t>Firma de los contratos/Aceptación de ofertas</a:t>
            </a:r>
            <a:r>
              <a:rPr lang="es-ES" dirty="0">
                <a:solidFill>
                  <a:schemeClr val="tx1"/>
                </a:solidFill>
              </a:rPr>
              <a:t>: Siempre directivos. Hay que indicar siempre el texto de la delegación de competencias.</a:t>
            </a:r>
          </a:p>
          <a:p>
            <a:pPr marL="719138" indent="-285750">
              <a:buFont typeface="Courier New" panose="02070309020205020404" pitchFamily="49" charset="0"/>
              <a:buChar char="o"/>
            </a:pPr>
            <a:r>
              <a:rPr lang="es-ES" dirty="0">
                <a:solidFill>
                  <a:schemeClr val="tx1"/>
                </a:solidFill>
              </a:rPr>
              <a:t>Director/a: hasta 150k euros </a:t>
            </a:r>
          </a:p>
          <a:p>
            <a:pPr marL="719138" indent="-285750">
              <a:buFont typeface="Courier New" panose="02070309020205020404" pitchFamily="49" charset="0"/>
              <a:buChar char="o"/>
            </a:pPr>
            <a:r>
              <a:rPr lang="es-ES" dirty="0">
                <a:solidFill>
                  <a:schemeClr val="tx1"/>
                </a:solidFill>
              </a:rPr>
              <a:t>DG/ejecutivos/económico-financiero/secretario general/CD: Hasta 900k euros. </a:t>
            </a:r>
            <a:endParaRPr lang="es-ES" b="1" dirty="0">
              <a:solidFill>
                <a:schemeClr val="tx1"/>
              </a:solidFill>
            </a:endParaRPr>
          </a:p>
          <a:p>
            <a:pPr marL="88900"/>
            <a:endParaRPr lang="es-ES" sz="1100" b="1" dirty="0">
              <a:solidFill>
                <a:schemeClr val="tx1"/>
              </a:solidFill>
            </a:endParaRPr>
          </a:p>
          <a:p>
            <a:pPr marL="285750" indent="-196850">
              <a:buFontTx/>
              <a:buChar char="-"/>
            </a:pPr>
            <a:r>
              <a:rPr lang="es-ES" b="1" dirty="0">
                <a:solidFill>
                  <a:schemeClr val="tx1"/>
                </a:solidFill>
              </a:rPr>
              <a:t>SAP</a:t>
            </a:r>
            <a:r>
              <a:rPr lang="es-ES" dirty="0">
                <a:solidFill>
                  <a:schemeClr val="tx1"/>
                </a:solidFill>
              </a:rPr>
              <a:t>: Aplicativo donde se sube la documentación de los contratos gestionados a través del procedimiento de Menor Cuantía.</a:t>
            </a:r>
          </a:p>
          <a:p>
            <a:pPr marL="88900"/>
            <a:endParaRPr lang="es-ES" sz="1100" b="1" dirty="0">
              <a:solidFill>
                <a:schemeClr val="tx1"/>
              </a:solidFill>
            </a:endParaRPr>
          </a:p>
          <a:p>
            <a:pPr marL="285750" indent="-196850">
              <a:buFontTx/>
              <a:buChar char="-"/>
            </a:pPr>
            <a:endParaRPr lang="es-ES" sz="1100" b="1" dirty="0">
              <a:solidFill>
                <a:schemeClr val="tx1"/>
              </a:solidFill>
            </a:endParaRPr>
          </a:p>
          <a:p>
            <a:pPr marL="285750" indent="-285750">
              <a:buFontTx/>
              <a:buChar char="-"/>
            </a:pPr>
            <a:endParaRPr lang="es-ES" dirty="0"/>
          </a:p>
        </p:txBody>
      </p:sp>
      <p:sp>
        <p:nvSpPr>
          <p:cNvPr id="6" name="CuadroTexto 5">
            <a:extLst>
              <a:ext uri="{FF2B5EF4-FFF2-40B4-BE49-F238E27FC236}">
                <a16:creationId xmlns:a16="http://schemas.microsoft.com/office/drawing/2014/main" id="{3CE226A4-14EF-4FD2-B86C-496EA7BBDF3A}"/>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44E29675-428E-450D-AAA7-EC9EE5B93B96}" type="slidenum">
              <a:rPr lang="es-ES" sz="1200" smtClean="0">
                <a:solidFill>
                  <a:schemeClr val="bg1"/>
                </a:solidFill>
                <a:latin typeface="HelveticaNeueLT Pro 45 Lt" panose="020B0403020202020204" pitchFamily="34" charset="0"/>
              </a:rPr>
              <a:t>5</a:t>
            </a:fld>
            <a:endParaRPr lang="es-ES" sz="1200" dirty="0">
              <a:solidFill>
                <a:schemeClr val="bg1"/>
              </a:solidFill>
              <a:latin typeface="HelveticaNeueLT Pro 45 Lt" panose="020B0403020202020204" pitchFamily="34" charset="0"/>
            </a:endParaRPr>
          </a:p>
        </p:txBody>
      </p:sp>
    </p:spTree>
    <p:extLst>
      <p:ext uri="{BB962C8B-B14F-4D97-AF65-F5344CB8AC3E}">
        <p14:creationId xmlns:p14="http://schemas.microsoft.com/office/powerpoint/2010/main" val="3822991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E5D0C-FA9D-BC86-15E1-5D526783D111}"/>
            </a:ext>
          </a:extLst>
        </p:cNvPr>
        <p:cNvGrpSpPr/>
        <p:nvPr/>
      </p:nvGrpSpPr>
      <p:grpSpPr>
        <a:xfrm>
          <a:off x="0" y="0"/>
          <a:ext cx="0" cy="0"/>
          <a:chOff x="0" y="0"/>
          <a:chExt cx="0" cy="0"/>
        </a:xfrm>
      </p:grpSpPr>
      <p:sp>
        <p:nvSpPr>
          <p:cNvPr id="7" name="Título 3">
            <a:extLst>
              <a:ext uri="{FF2B5EF4-FFF2-40B4-BE49-F238E27FC236}">
                <a16:creationId xmlns:a16="http://schemas.microsoft.com/office/drawing/2014/main" id="{9ED71C32-3034-1948-30EF-E0FCCC2948F5}"/>
              </a:ext>
            </a:extLst>
          </p:cNvPr>
          <p:cNvSpPr txBox="1">
            <a:spLocks/>
          </p:cNvSpPr>
          <p:nvPr/>
        </p:nvSpPr>
        <p:spPr>
          <a:xfrm>
            <a:off x="380253" y="279589"/>
            <a:ext cx="5172557" cy="393500"/>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r>
              <a:rPr lang="es-ES" sz="2700" u="sng" dirty="0">
                <a:solidFill>
                  <a:srgbClr val="DA291C"/>
                </a:solidFill>
                <a:latin typeface="HelveticaNeueLT Std" panose="020B0604020202020204" pitchFamily="34" charset="0"/>
              </a:rPr>
              <a:t>Conceptos clave (III)</a:t>
            </a:r>
          </a:p>
        </p:txBody>
      </p:sp>
      <p:sp>
        <p:nvSpPr>
          <p:cNvPr id="10" name="Marcador de texto 6">
            <a:extLst>
              <a:ext uri="{FF2B5EF4-FFF2-40B4-BE49-F238E27FC236}">
                <a16:creationId xmlns:a16="http://schemas.microsoft.com/office/drawing/2014/main" id="{BFF7451F-A098-E5C3-BCB0-D4D4A4893957}"/>
              </a:ext>
            </a:extLst>
          </p:cNvPr>
          <p:cNvSpPr txBox="1">
            <a:spLocks/>
          </p:cNvSpPr>
          <p:nvPr/>
        </p:nvSpPr>
        <p:spPr>
          <a:xfrm>
            <a:off x="380253" y="883546"/>
            <a:ext cx="8230999" cy="4903312"/>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285750" indent="-196850">
              <a:buFontTx/>
              <a:buChar char="-"/>
            </a:pPr>
            <a:endParaRPr lang="es-ES" sz="1100" b="1" dirty="0">
              <a:solidFill>
                <a:schemeClr val="tx1"/>
              </a:solidFill>
            </a:endParaRPr>
          </a:p>
          <a:p>
            <a:pPr marL="285750" indent="-196850">
              <a:buFontTx/>
              <a:buChar char="-"/>
            </a:pPr>
            <a:r>
              <a:rPr lang="es-ES" b="1" dirty="0">
                <a:solidFill>
                  <a:schemeClr val="tx1"/>
                </a:solidFill>
              </a:rPr>
              <a:t>Plazo de presentación de ofertas</a:t>
            </a:r>
            <a:r>
              <a:rPr lang="es-ES" dirty="0">
                <a:solidFill>
                  <a:schemeClr val="tx1"/>
                </a:solidFill>
              </a:rPr>
              <a:t>: Todas las ofertas recibidas fuera del plazo máximo de presentación no podrán ser valoradas (aunque lleguen 1 minuto tarde). Los días se empiezan a contar a partir del día siguiente a su envío.</a:t>
            </a:r>
          </a:p>
          <a:p>
            <a:pPr marL="88900"/>
            <a:endParaRPr lang="es-ES" b="1" dirty="0">
              <a:solidFill>
                <a:schemeClr val="tx1"/>
              </a:solidFill>
            </a:endParaRPr>
          </a:p>
          <a:p>
            <a:pPr marL="285750" indent="-196850">
              <a:buFontTx/>
              <a:buChar char="-"/>
            </a:pPr>
            <a:r>
              <a:rPr lang="es-ES" b="1" dirty="0">
                <a:solidFill>
                  <a:schemeClr val="tx1"/>
                </a:solidFill>
              </a:rPr>
              <a:t>Envío de las ofertas</a:t>
            </a:r>
            <a:r>
              <a:rPr lang="es-ES" dirty="0">
                <a:solidFill>
                  <a:schemeClr val="tx1"/>
                </a:solidFill>
              </a:rPr>
              <a:t>: Siempre desde el buzón departamental o de área. También en este buzón es donde se tienen que recibir. Se mandan al mismo tiempo y en correos individualizados.</a:t>
            </a:r>
          </a:p>
          <a:p>
            <a:pPr marL="88900"/>
            <a:endParaRPr lang="es-ES" sz="1100" b="1" dirty="0">
              <a:solidFill>
                <a:schemeClr val="tx1"/>
              </a:solidFill>
            </a:endParaRPr>
          </a:p>
          <a:p>
            <a:pPr marL="285750" indent="-196850">
              <a:buFontTx/>
              <a:buChar char="-"/>
            </a:pPr>
            <a:r>
              <a:rPr lang="es-ES" b="1" dirty="0">
                <a:solidFill>
                  <a:schemeClr val="tx1"/>
                </a:solidFill>
              </a:rPr>
              <a:t>Adjudicatario</a:t>
            </a:r>
            <a:r>
              <a:rPr lang="es-ES" dirty="0">
                <a:solidFill>
                  <a:schemeClr val="tx1"/>
                </a:solidFill>
              </a:rPr>
              <a:t>: No puede estar incurso en prohibiciones de contratar.</a:t>
            </a:r>
          </a:p>
          <a:p>
            <a:pPr marL="285750" indent="-285750">
              <a:buFontTx/>
              <a:buChar char="-"/>
            </a:pPr>
            <a:endParaRPr lang="es-ES" dirty="0"/>
          </a:p>
        </p:txBody>
      </p:sp>
      <p:sp>
        <p:nvSpPr>
          <p:cNvPr id="6" name="CuadroTexto 5">
            <a:extLst>
              <a:ext uri="{FF2B5EF4-FFF2-40B4-BE49-F238E27FC236}">
                <a16:creationId xmlns:a16="http://schemas.microsoft.com/office/drawing/2014/main" id="{FAA81ABC-79C9-C610-FDEF-F0A3AC4A44EB}"/>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44E29675-428E-450D-AAA7-EC9EE5B93B96}" type="slidenum">
              <a:rPr lang="es-ES" sz="1200" smtClean="0">
                <a:solidFill>
                  <a:schemeClr val="bg1"/>
                </a:solidFill>
                <a:latin typeface="HelveticaNeueLT Pro 45 Lt" panose="020B0403020202020204" pitchFamily="34" charset="0"/>
              </a:rPr>
              <a:t>6</a:t>
            </a:fld>
            <a:endParaRPr lang="es-ES" sz="1200" dirty="0">
              <a:solidFill>
                <a:schemeClr val="bg1"/>
              </a:solidFill>
              <a:latin typeface="HelveticaNeueLT Pro 45 Lt" panose="020B0403020202020204" pitchFamily="34" charset="0"/>
            </a:endParaRPr>
          </a:p>
        </p:txBody>
      </p:sp>
    </p:spTree>
    <p:extLst>
      <p:ext uri="{BB962C8B-B14F-4D97-AF65-F5344CB8AC3E}">
        <p14:creationId xmlns:p14="http://schemas.microsoft.com/office/powerpoint/2010/main" val="2116251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5">
            <a:extLst>
              <a:ext uri="{FF2B5EF4-FFF2-40B4-BE49-F238E27FC236}">
                <a16:creationId xmlns:a16="http://schemas.microsoft.com/office/drawing/2014/main" id="{4A2E979D-4F45-49AA-9637-6DF98F910EB2}"/>
              </a:ext>
            </a:extLst>
          </p:cNvPr>
          <p:cNvSpPr txBox="1">
            <a:spLocks/>
          </p:cNvSpPr>
          <p:nvPr/>
        </p:nvSpPr>
        <p:spPr>
          <a:xfrm>
            <a:off x="2289111" y="2935331"/>
            <a:ext cx="6578441" cy="393500"/>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800" dirty="0">
                <a:solidFill>
                  <a:schemeClr val="bg1"/>
                </a:solidFill>
                <a:latin typeface="HelveticaNeueLT Pro 45 Lt" panose="020B0403020202020204" pitchFamily="34" charset="0"/>
              </a:rPr>
              <a:t>Contrataciones excluidas y peculiaridades</a:t>
            </a:r>
          </a:p>
        </p:txBody>
      </p:sp>
      <p:sp>
        <p:nvSpPr>
          <p:cNvPr id="7" name="CuadroTexto 6">
            <a:extLst>
              <a:ext uri="{FF2B5EF4-FFF2-40B4-BE49-F238E27FC236}">
                <a16:creationId xmlns:a16="http://schemas.microsoft.com/office/drawing/2014/main" id="{609710CD-4027-4BAD-87E5-C67C0A4B0C20}"/>
              </a:ext>
            </a:extLst>
          </p:cNvPr>
          <p:cNvSpPr txBox="1"/>
          <p:nvPr/>
        </p:nvSpPr>
        <p:spPr>
          <a:xfrm>
            <a:off x="1682331" y="2768410"/>
            <a:ext cx="527709" cy="830997"/>
          </a:xfrm>
          <a:prstGeom prst="rect">
            <a:avLst/>
          </a:prstGeom>
          <a:noFill/>
        </p:spPr>
        <p:txBody>
          <a:bodyPr wrap="none" rtlCol="0">
            <a:spAutoFit/>
          </a:bodyPr>
          <a:lstStyle/>
          <a:p>
            <a:r>
              <a:rPr lang="es-ES" sz="4800" dirty="0">
                <a:solidFill>
                  <a:schemeClr val="bg1"/>
                </a:solidFill>
                <a:latin typeface="HelveticaNeueLT Pro 45 Lt" panose="020B0403020202020204" pitchFamily="34" charset="0"/>
              </a:rPr>
              <a:t>2</a:t>
            </a:r>
          </a:p>
        </p:txBody>
      </p:sp>
      <p:sp>
        <p:nvSpPr>
          <p:cNvPr id="4" name="CuadroTexto 3"/>
          <p:cNvSpPr txBox="1"/>
          <p:nvPr/>
        </p:nvSpPr>
        <p:spPr>
          <a:xfrm>
            <a:off x="24289" y="5773103"/>
            <a:ext cx="301466" cy="415498"/>
          </a:xfrm>
          <a:prstGeom prst="rect">
            <a:avLst/>
          </a:prstGeom>
          <a:noFill/>
        </p:spPr>
        <p:txBody>
          <a:bodyPr wrap="square" rtlCol="0">
            <a:spAutoFit/>
          </a:bodyPr>
          <a:lstStyle/>
          <a:p>
            <a:r>
              <a:rPr lang="es-ES" sz="1050" dirty="0">
                <a:solidFill>
                  <a:schemeClr val="bg1"/>
                </a:solidFill>
                <a:latin typeface="HelveticaNeueLT Pro 45 Lt" panose="020B0403020202020204" pitchFamily="34" charset="0"/>
              </a:rPr>
              <a:t>01</a:t>
            </a:r>
          </a:p>
        </p:txBody>
      </p:sp>
      <p:sp>
        <p:nvSpPr>
          <p:cNvPr id="8" name="CuadroTexto 7">
            <a:extLst>
              <a:ext uri="{FF2B5EF4-FFF2-40B4-BE49-F238E27FC236}">
                <a16:creationId xmlns:a16="http://schemas.microsoft.com/office/drawing/2014/main" id="{70952765-6DB2-44AC-845F-FD177997F2F7}"/>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F4449570-41D9-4647-9B67-D7457117F562}" type="slidenum">
              <a:rPr lang="es-ES" sz="1200" smtClean="0">
                <a:solidFill>
                  <a:schemeClr val="bg1"/>
                </a:solidFill>
                <a:latin typeface="HelveticaNeueLT Pro 45 Lt" panose="020B0403020202020204" pitchFamily="34" charset="0"/>
              </a:rPr>
              <a:t>7</a:t>
            </a:fld>
            <a:endParaRPr lang="es-ES" sz="1200" dirty="0">
              <a:solidFill>
                <a:schemeClr val="bg1"/>
              </a:solidFill>
              <a:latin typeface="HelveticaNeueLT Pro 45 Lt" panose="020B0403020202020204" pitchFamily="34" charset="0"/>
            </a:endParaRPr>
          </a:p>
        </p:txBody>
      </p:sp>
    </p:spTree>
    <p:extLst>
      <p:ext uri="{BB962C8B-B14F-4D97-AF65-F5344CB8AC3E}">
        <p14:creationId xmlns:p14="http://schemas.microsoft.com/office/powerpoint/2010/main" val="977487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A999073C-5A9B-47D7-9304-9BB8356F2E94}"/>
              </a:ext>
            </a:extLst>
          </p:cNvPr>
          <p:cNvSpPr txBox="1">
            <a:spLocks/>
          </p:cNvSpPr>
          <p:nvPr/>
        </p:nvSpPr>
        <p:spPr>
          <a:xfrm>
            <a:off x="459002" y="467588"/>
            <a:ext cx="5172557" cy="393500"/>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r>
              <a:rPr lang="es-ES" sz="2700" u="sng" dirty="0">
                <a:solidFill>
                  <a:srgbClr val="DA291C"/>
                </a:solidFill>
                <a:latin typeface="HelveticaNeueLT Std" panose="020B0604020202020204" pitchFamily="34" charset="0"/>
              </a:rPr>
              <a:t>Contrataciones excluidas</a:t>
            </a:r>
          </a:p>
        </p:txBody>
      </p:sp>
      <p:sp>
        <p:nvSpPr>
          <p:cNvPr id="10" name="Marcador de texto 6">
            <a:extLst>
              <a:ext uri="{FF2B5EF4-FFF2-40B4-BE49-F238E27FC236}">
                <a16:creationId xmlns:a16="http://schemas.microsoft.com/office/drawing/2014/main" id="{FE1E7F87-C538-465D-AF2C-2CD6FFB2E34C}"/>
              </a:ext>
            </a:extLst>
          </p:cNvPr>
          <p:cNvSpPr txBox="1">
            <a:spLocks/>
          </p:cNvSpPr>
          <p:nvPr/>
        </p:nvSpPr>
        <p:spPr>
          <a:xfrm>
            <a:off x="459002" y="1192696"/>
            <a:ext cx="8230999" cy="4903312"/>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342900" indent="-342900">
              <a:buFont typeface="+mj-lt"/>
              <a:buAutoNum type="alphaLcParenR"/>
            </a:pPr>
            <a:r>
              <a:rPr lang="es-ES" dirty="0">
                <a:solidFill>
                  <a:schemeClr val="tx1"/>
                </a:solidFill>
              </a:rPr>
              <a:t>Los </a:t>
            </a:r>
            <a:r>
              <a:rPr lang="es-ES" u="sng" dirty="0">
                <a:solidFill>
                  <a:schemeClr val="tx1"/>
                </a:solidFill>
              </a:rPr>
              <a:t>convenios</a:t>
            </a:r>
            <a:r>
              <a:rPr lang="es-ES" dirty="0">
                <a:solidFill>
                  <a:schemeClr val="tx1"/>
                </a:solidFill>
              </a:rPr>
              <a:t> que celebre ICEX con Administraciones Públicas y demás entidades del sector público, o personas físicas o jurídicas sujetas al derecho privado, </a:t>
            </a:r>
          </a:p>
          <a:p>
            <a:pPr marL="342900" indent="-342900">
              <a:buFont typeface="+mj-lt"/>
              <a:buAutoNum type="alphaLcParenR"/>
            </a:pPr>
            <a:r>
              <a:rPr lang="es-ES" dirty="0">
                <a:solidFill>
                  <a:schemeClr val="tx1"/>
                </a:solidFill>
              </a:rPr>
              <a:t>Los </a:t>
            </a:r>
            <a:r>
              <a:rPr lang="es-ES" u="sng" dirty="0">
                <a:solidFill>
                  <a:schemeClr val="tx1"/>
                </a:solidFill>
              </a:rPr>
              <a:t>acuerdos internacionales no normativos </a:t>
            </a:r>
            <a:r>
              <a:rPr lang="es-ES" dirty="0">
                <a:solidFill>
                  <a:schemeClr val="tx1"/>
                </a:solidFill>
              </a:rPr>
              <a:t>que celebre ICEX con otros Estados o con entidades de derecho internacional público.</a:t>
            </a:r>
          </a:p>
          <a:p>
            <a:pPr marL="342900" indent="-342900">
              <a:buFont typeface="+mj-lt"/>
              <a:buAutoNum type="alphaLcParenR"/>
            </a:pPr>
            <a:r>
              <a:rPr lang="es-ES" dirty="0">
                <a:solidFill>
                  <a:schemeClr val="tx1"/>
                </a:solidFill>
              </a:rPr>
              <a:t>Los contratos y convenios derivados de </a:t>
            </a:r>
            <a:r>
              <a:rPr lang="es-ES" u="sng" dirty="0">
                <a:solidFill>
                  <a:schemeClr val="tx1"/>
                </a:solidFill>
              </a:rPr>
              <a:t>acuerdos internacionales</a:t>
            </a:r>
            <a:r>
              <a:rPr lang="es-ES" dirty="0">
                <a:solidFill>
                  <a:schemeClr val="tx1"/>
                </a:solidFill>
              </a:rPr>
              <a:t>. </a:t>
            </a:r>
          </a:p>
          <a:p>
            <a:pPr marL="342900" indent="-342900">
              <a:buFont typeface="+mj-lt"/>
              <a:buAutoNum type="alphaLcParenR"/>
            </a:pPr>
            <a:r>
              <a:rPr lang="es-ES" dirty="0">
                <a:solidFill>
                  <a:schemeClr val="tx1"/>
                </a:solidFill>
              </a:rPr>
              <a:t>Los contratos relativos a servicios de </a:t>
            </a:r>
            <a:r>
              <a:rPr lang="es-ES" u="sng" dirty="0">
                <a:solidFill>
                  <a:schemeClr val="tx1"/>
                </a:solidFill>
              </a:rPr>
              <a:t>arbitraje y conciliación</a:t>
            </a:r>
            <a:r>
              <a:rPr lang="es-ES" dirty="0">
                <a:solidFill>
                  <a:schemeClr val="tx1"/>
                </a:solidFill>
              </a:rPr>
              <a:t>.</a:t>
            </a:r>
          </a:p>
          <a:p>
            <a:pPr marL="342900" indent="-342900">
              <a:buFont typeface="+mj-lt"/>
              <a:buAutoNum type="alphaLcParenR"/>
            </a:pPr>
            <a:r>
              <a:rPr lang="es-ES" dirty="0">
                <a:solidFill>
                  <a:schemeClr val="tx1"/>
                </a:solidFill>
              </a:rPr>
              <a:t>Los contratos de compraventa, donación, permuta, arrendamiento y demás negocios jurídicos análogos sobre </a:t>
            </a:r>
            <a:r>
              <a:rPr lang="es-ES" u="sng" dirty="0">
                <a:solidFill>
                  <a:schemeClr val="tx1"/>
                </a:solidFill>
              </a:rPr>
              <a:t>bienes inmuebles</a:t>
            </a:r>
            <a:r>
              <a:rPr lang="es-ES" dirty="0">
                <a:solidFill>
                  <a:schemeClr val="tx1"/>
                </a:solidFill>
              </a:rPr>
              <a:t>.</a:t>
            </a:r>
          </a:p>
          <a:p>
            <a:pPr marL="342900" indent="-342900">
              <a:buFont typeface="+mj-lt"/>
              <a:buAutoNum type="alphaLcParenR"/>
            </a:pPr>
            <a:r>
              <a:rPr lang="es-ES" dirty="0">
                <a:solidFill>
                  <a:schemeClr val="tx1"/>
                </a:solidFill>
              </a:rPr>
              <a:t>Los contratos relativos a </a:t>
            </a:r>
            <a:r>
              <a:rPr lang="es-ES" u="sng" dirty="0">
                <a:solidFill>
                  <a:schemeClr val="tx1"/>
                </a:solidFill>
              </a:rPr>
              <a:t>servicios financieros</a:t>
            </a:r>
            <a:r>
              <a:rPr lang="es-ES" dirty="0">
                <a:solidFill>
                  <a:schemeClr val="tx1"/>
                </a:solidFill>
              </a:rPr>
              <a:t>. </a:t>
            </a:r>
          </a:p>
          <a:p>
            <a:pPr marL="342900" indent="-342900">
              <a:buFont typeface="+mj-lt"/>
              <a:buAutoNum type="alphaLcParenR"/>
            </a:pPr>
            <a:r>
              <a:rPr lang="es-ES" dirty="0">
                <a:solidFill>
                  <a:schemeClr val="tx1"/>
                </a:solidFill>
              </a:rPr>
              <a:t>Los contratos regulados en la legislación </a:t>
            </a:r>
            <a:r>
              <a:rPr lang="es-ES" u="sng" dirty="0">
                <a:solidFill>
                  <a:schemeClr val="tx1"/>
                </a:solidFill>
              </a:rPr>
              <a:t>laboral</a:t>
            </a:r>
            <a:r>
              <a:rPr lang="es-ES" dirty="0">
                <a:solidFill>
                  <a:schemeClr val="tx1"/>
                </a:solidFill>
              </a:rPr>
              <a:t>.</a:t>
            </a:r>
          </a:p>
          <a:p>
            <a:pPr marL="342900" indent="-342900">
              <a:buFont typeface="+mj-lt"/>
              <a:buAutoNum type="alphaLcParenR"/>
            </a:pPr>
            <a:r>
              <a:rPr lang="es-ES" dirty="0">
                <a:solidFill>
                  <a:schemeClr val="tx1"/>
                </a:solidFill>
              </a:rPr>
              <a:t>Los contratos en los que </a:t>
            </a:r>
            <a:r>
              <a:rPr lang="es-ES" u="sng" dirty="0">
                <a:solidFill>
                  <a:schemeClr val="tx1"/>
                </a:solidFill>
              </a:rPr>
              <a:t>ICEX</a:t>
            </a:r>
            <a:r>
              <a:rPr lang="es-ES" dirty="0">
                <a:solidFill>
                  <a:schemeClr val="tx1"/>
                </a:solidFill>
              </a:rPr>
              <a:t> se obligue a entregar bienes o derechos o a </a:t>
            </a:r>
            <a:r>
              <a:rPr lang="es-ES" u="sng" dirty="0">
                <a:solidFill>
                  <a:schemeClr val="tx1"/>
                </a:solidFill>
              </a:rPr>
              <a:t>prestar un servicio</a:t>
            </a:r>
            <a:r>
              <a:rPr lang="es-ES" dirty="0">
                <a:solidFill>
                  <a:schemeClr val="tx1"/>
                </a:solidFill>
              </a:rPr>
              <a:t>.</a:t>
            </a:r>
          </a:p>
          <a:p>
            <a:pPr marL="342900" indent="-342900">
              <a:buFont typeface="+mj-lt"/>
              <a:buAutoNum type="alphaLcParenR"/>
            </a:pPr>
            <a:r>
              <a:rPr lang="es-ES" dirty="0">
                <a:solidFill>
                  <a:schemeClr val="tx1"/>
                </a:solidFill>
              </a:rPr>
              <a:t>Los negocios jurídicos en cuya virtud se encargue a una entidad que tenga la condición de </a:t>
            </a:r>
            <a:r>
              <a:rPr lang="es-ES" u="sng" dirty="0">
                <a:solidFill>
                  <a:schemeClr val="tx1"/>
                </a:solidFill>
              </a:rPr>
              <a:t>medio propio</a:t>
            </a:r>
            <a:r>
              <a:rPr lang="es-ES" dirty="0">
                <a:solidFill>
                  <a:schemeClr val="tx1"/>
                </a:solidFill>
              </a:rPr>
              <a:t>.</a:t>
            </a:r>
          </a:p>
          <a:p>
            <a:pPr marL="342900" indent="-342900">
              <a:buFont typeface="+mj-lt"/>
              <a:buAutoNum type="alphaLcParenR"/>
            </a:pPr>
            <a:r>
              <a:rPr lang="es-ES" dirty="0">
                <a:solidFill>
                  <a:schemeClr val="tx1"/>
                </a:solidFill>
              </a:rPr>
              <a:t>Las relaciones jurídicas consistentes en la prestación de un </a:t>
            </a:r>
            <a:r>
              <a:rPr lang="es-ES" u="sng" dirty="0">
                <a:solidFill>
                  <a:schemeClr val="tx1"/>
                </a:solidFill>
              </a:rPr>
              <a:t>servicio público </a:t>
            </a:r>
            <a:r>
              <a:rPr lang="es-ES" dirty="0">
                <a:solidFill>
                  <a:schemeClr val="tx1"/>
                </a:solidFill>
              </a:rPr>
              <a:t>cuya utilización por ICEX requiera el abono de una tarifa, tasa o precio público de aplicación general.</a:t>
            </a:r>
          </a:p>
          <a:p>
            <a:endParaRPr lang="es-ES" dirty="0"/>
          </a:p>
          <a:p>
            <a:r>
              <a:rPr lang="es-ES" dirty="0">
                <a:solidFill>
                  <a:schemeClr val="tx1">
                    <a:lumMod val="95000"/>
                    <a:lumOff val="5000"/>
                  </a:schemeClr>
                </a:solidFill>
              </a:rPr>
              <a:t>Están todas recogidas en las Instrucciones Internas de Contratación (IIC)</a:t>
            </a:r>
          </a:p>
        </p:txBody>
      </p:sp>
      <p:sp>
        <p:nvSpPr>
          <p:cNvPr id="6" name="CuadroTexto 5">
            <a:extLst>
              <a:ext uri="{FF2B5EF4-FFF2-40B4-BE49-F238E27FC236}">
                <a16:creationId xmlns:a16="http://schemas.microsoft.com/office/drawing/2014/main" id="{3CE226A4-14EF-4FD2-B86C-496EA7BBDF3A}"/>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44E29675-428E-450D-AAA7-EC9EE5B93B96}" type="slidenum">
              <a:rPr lang="es-ES" sz="1200" smtClean="0">
                <a:solidFill>
                  <a:schemeClr val="bg1"/>
                </a:solidFill>
                <a:latin typeface="HelveticaNeueLT Pro 45 Lt" panose="020B0403020202020204" pitchFamily="34" charset="0"/>
              </a:rPr>
              <a:t>8</a:t>
            </a:fld>
            <a:endParaRPr lang="es-ES" sz="1200" dirty="0">
              <a:solidFill>
                <a:schemeClr val="bg1"/>
              </a:solidFill>
              <a:latin typeface="HelveticaNeueLT Pro 45 Lt" panose="020B0403020202020204" pitchFamily="34" charset="0"/>
            </a:endParaRPr>
          </a:p>
        </p:txBody>
      </p:sp>
    </p:spTree>
    <p:extLst>
      <p:ext uri="{BB962C8B-B14F-4D97-AF65-F5344CB8AC3E}">
        <p14:creationId xmlns:p14="http://schemas.microsoft.com/office/powerpoint/2010/main" val="1201608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5">
            <a:extLst>
              <a:ext uri="{FF2B5EF4-FFF2-40B4-BE49-F238E27FC236}">
                <a16:creationId xmlns:a16="http://schemas.microsoft.com/office/drawing/2014/main" id="{4A2E979D-4F45-49AA-9637-6DF98F910EB2}"/>
              </a:ext>
            </a:extLst>
          </p:cNvPr>
          <p:cNvSpPr txBox="1">
            <a:spLocks/>
          </p:cNvSpPr>
          <p:nvPr/>
        </p:nvSpPr>
        <p:spPr>
          <a:xfrm>
            <a:off x="2289111" y="2935331"/>
            <a:ext cx="6578441" cy="393500"/>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800" dirty="0">
                <a:solidFill>
                  <a:schemeClr val="bg1"/>
                </a:solidFill>
                <a:latin typeface="HelveticaNeueLT Pro 45 Lt" panose="020B0403020202020204" pitchFamily="34" charset="0"/>
              </a:rPr>
              <a:t>Contratos de Menor Cuantía </a:t>
            </a:r>
          </a:p>
        </p:txBody>
      </p:sp>
      <p:sp>
        <p:nvSpPr>
          <p:cNvPr id="7" name="CuadroTexto 6">
            <a:extLst>
              <a:ext uri="{FF2B5EF4-FFF2-40B4-BE49-F238E27FC236}">
                <a16:creationId xmlns:a16="http://schemas.microsoft.com/office/drawing/2014/main" id="{609710CD-4027-4BAD-87E5-C67C0A4B0C20}"/>
              </a:ext>
            </a:extLst>
          </p:cNvPr>
          <p:cNvSpPr txBox="1"/>
          <p:nvPr/>
        </p:nvSpPr>
        <p:spPr>
          <a:xfrm>
            <a:off x="1682331" y="2768410"/>
            <a:ext cx="527709" cy="830997"/>
          </a:xfrm>
          <a:prstGeom prst="rect">
            <a:avLst/>
          </a:prstGeom>
          <a:noFill/>
        </p:spPr>
        <p:txBody>
          <a:bodyPr wrap="none" rtlCol="0">
            <a:spAutoFit/>
          </a:bodyPr>
          <a:lstStyle/>
          <a:p>
            <a:r>
              <a:rPr lang="es-ES" sz="4800" dirty="0">
                <a:solidFill>
                  <a:schemeClr val="bg1"/>
                </a:solidFill>
                <a:latin typeface="HelveticaNeueLT Pro 45 Lt" panose="020B0403020202020204" pitchFamily="34" charset="0"/>
              </a:rPr>
              <a:t>3</a:t>
            </a:r>
          </a:p>
        </p:txBody>
      </p:sp>
      <p:sp>
        <p:nvSpPr>
          <p:cNvPr id="4" name="CuadroTexto 3"/>
          <p:cNvSpPr txBox="1"/>
          <p:nvPr/>
        </p:nvSpPr>
        <p:spPr>
          <a:xfrm>
            <a:off x="24289" y="5773103"/>
            <a:ext cx="301466" cy="415498"/>
          </a:xfrm>
          <a:prstGeom prst="rect">
            <a:avLst/>
          </a:prstGeom>
          <a:noFill/>
        </p:spPr>
        <p:txBody>
          <a:bodyPr wrap="square" rtlCol="0">
            <a:spAutoFit/>
          </a:bodyPr>
          <a:lstStyle/>
          <a:p>
            <a:r>
              <a:rPr lang="es-ES" sz="1050" dirty="0">
                <a:solidFill>
                  <a:schemeClr val="bg1"/>
                </a:solidFill>
                <a:latin typeface="HelveticaNeueLT Pro 45 Lt" panose="020B0403020202020204" pitchFamily="34" charset="0"/>
              </a:rPr>
              <a:t>01</a:t>
            </a:r>
          </a:p>
        </p:txBody>
      </p:sp>
      <p:sp>
        <p:nvSpPr>
          <p:cNvPr id="8" name="CuadroTexto 7">
            <a:extLst>
              <a:ext uri="{FF2B5EF4-FFF2-40B4-BE49-F238E27FC236}">
                <a16:creationId xmlns:a16="http://schemas.microsoft.com/office/drawing/2014/main" id="{70952765-6DB2-44AC-845F-FD177997F2F7}"/>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0</a:t>
            </a:r>
            <a:fld id="{F4449570-41D9-4647-9B67-D7457117F562}" type="slidenum">
              <a:rPr lang="es-ES" sz="1200" smtClean="0">
                <a:solidFill>
                  <a:schemeClr val="bg1"/>
                </a:solidFill>
                <a:latin typeface="HelveticaNeueLT Pro 45 Lt" panose="020B0403020202020204" pitchFamily="34" charset="0"/>
              </a:rPr>
              <a:t>9</a:t>
            </a:fld>
            <a:endParaRPr lang="es-ES" sz="1200" dirty="0">
              <a:solidFill>
                <a:schemeClr val="bg1"/>
              </a:solidFill>
              <a:latin typeface="HelveticaNeueLT Pro 45 Lt" panose="020B0403020202020204" pitchFamily="34" charset="0"/>
            </a:endParaRPr>
          </a:p>
        </p:txBody>
      </p:sp>
    </p:spTree>
    <p:extLst>
      <p:ext uri="{BB962C8B-B14F-4D97-AF65-F5344CB8AC3E}">
        <p14:creationId xmlns:p14="http://schemas.microsoft.com/office/powerpoint/2010/main" val="3509690616"/>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7_Diseño personalizado">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8_Diseño personalizado">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0DE4E9FFE49F2545A1D93D2A8C3FFDFB" ma:contentTypeVersion="15" ma:contentTypeDescription="Crear nuevo documento." ma:contentTypeScope="" ma:versionID="585e33f9a1193bed523c6aafa16b21f5">
  <xsd:schema xmlns:xsd="http://www.w3.org/2001/XMLSchema" xmlns:xs="http://www.w3.org/2001/XMLSchema" xmlns:p="http://schemas.microsoft.com/office/2006/metadata/properties" xmlns:ns2="30c9eb9c-5653-4d7b-b6a9-d96fd3d601cc" xmlns:ns3="7f598836-127e-42e6-98f0-78b144f8d1c6" targetNamespace="http://schemas.microsoft.com/office/2006/metadata/properties" ma:root="true" ma:fieldsID="406bb32d98d11780ebf3fdd4c52ddb97" ns2:_="" ns3:_="">
    <xsd:import namespace="30c9eb9c-5653-4d7b-b6a9-d96fd3d601cc"/>
    <xsd:import namespace="7f598836-127e-42e6-98f0-78b144f8d1c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c9eb9c-5653-4d7b-b6a9-d96fd3d601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Etiquetas de imagen" ma:readOnly="false" ma:fieldId="{5cf76f15-5ced-4ddc-b409-7134ff3c332f}" ma:taxonomyMulti="true" ma:sspId="736f5365-a4c5-48e1-ab30-db633f6837f7"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598836-127e-42e6-98f0-78b144f8d1c6" elementFormDefault="qualified">
    <xsd:import namespace="http://schemas.microsoft.com/office/2006/documentManagement/types"/>
    <xsd:import namespace="http://schemas.microsoft.com/office/infopath/2007/PartnerControls"/>
    <xsd:element name="SharedWithUsers" ma:index="12"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talles de uso compartido" ma:internalName="SharedWithDetails" ma:readOnly="true">
      <xsd:simpleType>
        <xsd:restriction base="dms:Note">
          <xsd:maxLength value="255"/>
        </xsd:restriction>
      </xsd:simpleType>
    </xsd:element>
    <xsd:element name="TaxCatchAll" ma:index="16" nillable="true" ma:displayName="Taxonomy Catch All Column" ma:hidden="true" ma:list="{eea47296-7007-472d-b19b-122fd7f6547d}" ma:internalName="TaxCatchAll" ma:showField="CatchAllData" ma:web="7f598836-127e-42e6-98f0-78b144f8d1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0c9eb9c-5653-4d7b-b6a9-d96fd3d601cc">
      <Terms xmlns="http://schemas.microsoft.com/office/infopath/2007/PartnerControls"/>
    </lcf76f155ced4ddcb4097134ff3c332f>
    <TaxCatchAll xmlns="7f598836-127e-42e6-98f0-78b144f8d1c6" xsi:nil="true"/>
  </documentManagement>
</p:properties>
</file>

<file path=customXml/itemProps1.xml><?xml version="1.0" encoding="utf-8"?>
<ds:datastoreItem xmlns:ds="http://schemas.openxmlformats.org/officeDocument/2006/customXml" ds:itemID="{5E9A7DE0-AB3B-4FBD-8BF3-EEF0BA09E4D4}"/>
</file>

<file path=customXml/itemProps2.xml><?xml version="1.0" encoding="utf-8"?>
<ds:datastoreItem xmlns:ds="http://schemas.openxmlformats.org/officeDocument/2006/customXml" ds:itemID="{01FB3E01-D9CB-4015-9103-4E3E14D4CB7D}"/>
</file>

<file path=customXml/itemProps3.xml><?xml version="1.0" encoding="utf-8"?>
<ds:datastoreItem xmlns:ds="http://schemas.openxmlformats.org/officeDocument/2006/customXml" ds:itemID="{086F5563-049E-449B-8209-9458401D5106}"/>
</file>

<file path=docProps/app.xml><?xml version="1.0" encoding="utf-8"?>
<Properties xmlns="http://schemas.openxmlformats.org/officeDocument/2006/extended-properties" xmlns:vt="http://schemas.openxmlformats.org/officeDocument/2006/docPropsVTypes">
  <TotalTime>2401</TotalTime>
  <Words>1910</Words>
  <Application>Microsoft Office PowerPoint</Application>
  <PresentationFormat>Presentación en pantalla (4:3)</PresentationFormat>
  <Paragraphs>166</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3</vt:i4>
      </vt:variant>
      <vt:variant>
        <vt:lpstr>Títulos de diapositiva</vt:lpstr>
      </vt:variant>
      <vt:variant>
        <vt:i4>17</vt:i4>
      </vt:variant>
    </vt:vector>
  </HeadingPairs>
  <TitlesOfParts>
    <vt:vector size="25" baseType="lpstr">
      <vt:lpstr>Arial</vt:lpstr>
      <vt:lpstr>Calibri</vt:lpstr>
      <vt:lpstr>Courier New</vt:lpstr>
      <vt:lpstr>HelveticaNeueLT Pro 45 Lt</vt:lpstr>
      <vt:lpstr>HelveticaNeueLT Std</vt:lpstr>
      <vt:lpstr>Tema de Office</vt:lpstr>
      <vt:lpstr>7_Diseño personalizado</vt:lpstr>
      <vt:lpstr>8_Diseño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Menor Cuantía (I)</vt:lpstr>
      <vt:lpstr>Menor Cuantía (II)</vt:lpstr>
      <vt:lpstr>Menor Cuantía (III)</vt:lpstr>
      <vt:lpstr>Menor Cuantía- Documentación General</vt:lpstr>
      <vt:lpstr>Presentación de PowerPoint</vt:lpstr>
      <vt:lpstr>Presentación de PowerPoint</vt:lpstr>
      <vt:lpstr>Tratamiento en SAP</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Castillo Muñoz, Ines</dc:creator>
  <cp:lastModifiedBy>Patiño Segura, Pedro</cp:lastModifiedBy>
  <cp:revision>143</cp:revision>
  <dcterms:created xsi:type="dcterms:W3CDTF">2020-10-29T09:02:38Z</dcterms:created>
  <dcterms:modified xsi:type="dcterms:W3CDTF">2025-10-15T13:58:34Z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0x0101000DE4E9FFE49F2545A1D93D2A8C3FFDFB</vt:lpwstr>
  </property>
  <property fmtid="{D5CDD505-2E9C-101B-9397-08002B2CF9AE}" pid="3" name="MediaServiceImageTags">
    <vt:lpwstr/>
  </property>
</Properties>
</file>